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11" r:id="rId2"/>
    <p:sldId id="259" r:id="rId3"/>
    <p:sldId id="257" r:id="rId4"/>
    <p:sldId id="285" r:id="rId5"/>
    <p:sldId id="306" r:id="rId6"/>
    <p:sldId id="307" r:id="rId7"/>
    <p:sldId id="271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91" r:id="rId28"/>
    <p:sldId id="309" r:id="rId29"/>
    <p:sldId id="293" r:id="rId30"/>
    <p:sldId id="294" r:id="rId31"/>
    <p:sldId id="295" r:id="rId32"/>
    <p:sldId id="301" r:id="rId33"/>
    <p:sldId id="297" r:id="rId34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800000"/>
    <a:srgbClr val="66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-1512" y="-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CAD01-F77F-4973-8D4C-52FAFB9E8653}" type="datetimeFigureOut">
              <a:rPr lang="ru-RU" smtClean="0"/>
              <a:pPr/>
              <a:t>30.06.2025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3A46-C8E8-4BBA-B30A-AF6E9B75E2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9253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CAD01-F77F-4973-8D4C-52FAFB9E8653}" type="datetimeFigureOut">
              <a:rPr lang="ru-RU" smtClean="0"/>
              <a:pPr/>
              <a:t>30.06.2025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3A46-C8E8-4BBA-B30A-AF6E9B75E2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45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CAD01-F77F-4973-8D4C-52FAFB9E8653}" type="datetimeFigureOut">
              <a:rPr lang="ru-RU" smtClean="0"/>
              <a:pPr/>
              <a:t>30.06.2025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3A46-C8E8-4BBA-B30A-AF6E9B75E2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9718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CAD01-F77F-4973-8D4C-52FAFB9E8653}" type="datetimeFigureOut">
              <a:rPr lang="ru-RU" smtClean="0"/>
              <a:pPr/>
              <a:t>30.06.2025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3A46-C8E8-4BBA-B30A-AF6E9B75E2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194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CAD01-F77F-4973-8D4C-52FAFB9E8653}" type="datetimeFigureOut">
              <a:rPr lang="ru-RU" smtClean="0"/>
              <a:pPr/>
              <a:t>30.06.2025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3A46-C8E8-4BBA-B30A-AF6E9B75E2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1192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CAD01-F77F-4973-8D4C-52FAFB9E8653}" type="datetimeFigureOut">
              <a:rPr lang="ru-RU" smtClean="0"/>
              <a:pPr/>
              <a:t>30.06.2025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3A46-C8E8-4BBA-B30A-AF6E9B75E2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1230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CAD01-F77F-4973-8D4C-52FAFB9E8653}" type="datetimeFigureOut">
              <a:rPr lang="ru-RU" smtClean="0"/>
              <a:pPr/>
              <a:t>30.06.2025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3A46-C8E8-4BBA-B30A-AF6E9B75E2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521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CAD01-F77F-4973-8D4C-52FAFB9E8653}" type="datetimeFigureOut">
              <a:rPr lang="ru-RU" smtClean="0"/>
              <a:pPr/>
              <a:t>30.06.2025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3A46-C8E8-4BBA-B30A-AF6E9B75E2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3843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CAD01-F77F-4973-8D4C-52FAFB9E8653}" type="datetimeFigureOut">
              <a:rPr lang="ru-RU" smtClean="0"/>
              <a:pPr/>
              <a:t>30.06.2025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3A46-C8E8-4BBA-B30A-AF6E9B75E2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1194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CAD01-F77F-4973-8D4C-52FAFB9E8653}" type="datetimeFigureOut">
              <a:rPr lang="ru-RU" smtClean="0"/>
              <a:pPr/>
              <a:t>30.06.2025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3A46-C8E8-4BBA-B30A-AF6E9B75E2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1429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CAD01-F77F-4973-8D4C-52FAFB9E8653}" type="datetimeFigureOut">
              <a:rPr lang="ru-RU" smtClean="0"/>
              <a:pPr/>
              <a:t>30.06.2025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3A46-C8E8-4BBA-B30A-AF6E9B75E2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873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CAD01-F77F-4973-8D4C-52FAFB9E8653}" type="datetimeFigureOut">
              <a:rPr lang="ru-RU" smtClean="0"/>
              <a:pPr/>
              <a:t>30.06.2025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63A46-C8E8-4BBA-B30A-AF6E9B75E2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647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sspass.ru/event/66b476e86e1332487483b970?utm_referrer=mag.russpass.ru&amp;utm_content=/rubric/napravlenija/dostoprimechatelnosti-volgograda" TargetMode="External"/><Relationship Id="rId5" Type="http://schemas.openxmlformats.org/officeDocument/2006/relationships/hyperlink" Target="https://russpass.ru/event/65cf4478a72b65d90c8214f9?utm_referrer=mag.russpass.ru&amp;utm_content=/rubric/napravlenija/dostoprimechatelnosti-volgograda" TargetMode="External"/><Relationship Id="rId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_5409011431409579727_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4270" y="2088293"/>
            <a:ext cx="5820034" cy="2215991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Franklin Gothic Medium" panose="020B0603020102020204" pitchFamily="34" charset="0"/>
              </a:rPr>
              <a:t> </a:t>
            </a:r>
            <a:r>
              <a:rPr lang="ru-RU" sz="6000" dirty="0" smtClean="0">
                <a:solidFill>
                  <a:srgbClr val="800000"/>
                </a:solidFill>
                <a:latin typeface="Impact" panose="020B0806030902050204" pitchFamily="34" charset="0"/>
              </a:rPr>
              <a:t>Город - герой </a:t>
            </a:r>
          </a:p>
          <a:p>
            <a:pPr algn="ctr"/>
            <a:r>
              <a:rPr lang="ru-RU" sz="6000" dirty="0" smtClean="0">
                <a:solidFill>
                  <a:srgbClr val="800000"/>
                </a:solidFill>
                <a:latin typeface="Impact" panose="020B0806030902050204" pitchFamily="34" charset="0"/>
              </a:rPr>
              <a:t>Волгоград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volgadmin.ru/Content/Images/Heroes/rodimcts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509" y="377790"/>
            <a:ext cx="1886624" cy="2467125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69937" y="1031956"/>
            <a:ext cx="27850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РОДИМЦЕВ</a:t>
            </a:r>
            <a:b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Ильич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(1905-1978)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9558" y="2965622"/>
            <a:ext cx="6203091" cy="4641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Генерал-полковник, дважды Герой Советского Союза, командующий 13-й гвардейской стрелковой дивизией.</a:t>
            </a:r>
          </a:p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Свою первую Звезду Героя получил за участие в боевых действиях в Испании в 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1936-1937гг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но главным событием в своей жизни всегда считал Сталинградскую битву.</a:t>
            </a:r>
          </a:p>
          <a:p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Сталинграда генерал Родимцев командовал корпусом и со своими бойцами освобождал Полтаву, форсировал Днепр, Вислу, Одер, освобождал Прагу. В 1945 году был удостоен второй "Золотой Звезды".</a:t>
            </a:r>
          </a:p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послевоенный период 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Родимцев командовал войсками </a:t>
            </a:r>
            <a:r>
              <a:rPr lang="ru-RU" sz="14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Восточно-Сибирского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военного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округа, Северного военного округа, был военным атташе в Албании, с 1966 года был консультантом группы генеральных инспекторов Министерства Обороны.</a:t>
            </a:r>
          </a:p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Умер Александр Ильич Родимцев в 1978 году.</a:t>
            </a:r>
          </a:p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Память о нем увековечена в городе Волгограде, его именем названа улица в Центральном районе, а именем 13-й гвардейской дивизии - другая улица, где гвардейцы </a:t>
            </a:r>
            <a:r>
              <a:rPr lang="ru-RU" sz="14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Родимцева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1942-1943гг. стояли насмерть.</a:t>
            </a:r>
          </a:p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Звание "Почетный гражданин города-героя Волгограда" присвоено Александру Ильичу </a:t>
            </a:r>
            <a:r>
              <a:rPr lang="ru-RU" sz="14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Родимцеву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решением Волгоградского городского Совета депутатов трудящихся от 4 мая 1970 года за особые заслуги, проявленные в обороне города и разгроме немецко-фашистских войск в Сталинградской битве.</a:t>
            </a:r>
          </a:p>
        </p:txBody>
      </p:sp>
    </p:spTree>
    <p:extLst>
      <p:ext uri="{BB962C8B-B14F-4D97-AF65-F5344CB8AC3E}">
        <p14:creationId xmlns:p14="http://schemas.microsoft.com/office/powerpoint/2010/main" xmlns="" val="38405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volgadmin.ru/Content/Images/Heroes/chuyk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652" y="432221"/>
            <a:ext cx="1916055" cy="2505611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11623" y="1237668"/>
            <a:ext cx="29643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ЧУЙКОВ</a:t>
            </a:r>
            <a:b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Василий Иванович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(1900-1982)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4270" y="3015049"/>
            <a:ext cx="636373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Командующий 62-й (8-й гвардейской) армией, сыгравшей большую роль в героической обороне Сталинграда, участвовавшей в битве за Днепр, в освобождении Правобережной Украины, в Берлинской операции.</a:t>
            </a:r>
          </a:p>
          <a:p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войны В.И. Чуйков был главнокомандующим 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советских войск и председателем Советской контрольной комиссии в 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Германии,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затем командующим войсками Киевского военного округа, главнокомандующим Сухопутными войсками Советской Армии. 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Завершал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свою активную деятельность на посту начальника Гражданской обороны СССР.</a:t>
            </a:r>
          </a:p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Василий Иванович Чуйков - дважды Герой Советского Союза, награжден девятью орденами Ленина, орденом Октябрьской Революции, четырьмя орденами Красного Знамени, тремя орденами Суворова I степени, орденом Красной Звезды, медалями, многими зарубежными орденами и медалями. Ему присвоено звание Маршала Советского Союза.</a:t>
            </a:r>
          </a:p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Умер Василий Иванович Чуйков в 1982 году, похоронен на Мамаевом кургане, который он стойко защищал в период Сталинградской битвы, а одна из центральных улиц города Волгограда, та, по которой проходила передовая линий обороны 62-й армии, носит имя Чуйкова.</a:t>
            </a:r>
          </a:p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Звание "Почетный гражданин города-героя Волгограда" присвоено Чуйкову Василию Ивановичу решением Волгоградского городского Совета депутатов трудящихся от 4 мая 1970 года за особые заслуги, проявленные в обороне города и разгроме немецко-фашистских войск в Сталинградской битве.</a:t>
            </a:r>
          </a:p>
        </p:txBody>
      </p:sp>
    </p:spTree>
    <p:extLst>
      <p:ext uri="{BB962C8B-B14F-4D97-AF65-F5344CB8AC3E}">
        <p14:creationId xmlns:p14="http://schemas.microsoft.com/office/powerpoint/2010/main" xmlns="" val="409164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volgadmin.ru/Content/Images/Heroes/chuyan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582" y="544018"/>
            <a:ext cx="1883413" cy="2462926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90386" y="1308989"/>
            <a:ext cx="3036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ЧУЯНОВ</a:t>
            </a:r>
            <a:b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Алексей Семенович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(1905-1977)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6627" y="3052119"/>
            <a:ext cx="6016673" cy="5857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1938 по 1946 год Алексей Семенович был первым секретарем Сталинградского обкома партии. В годы Великой Отечественной войны, будучи председателем Сталинградского городского комитета обороны и членом Военных Советов Сталинградского, Донского и Южного фронтов, принимал активное участие в организации разгрома гитлеровских войск в великой битве на Волге.</a:t>
            </a:r>
          </a:p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тяжелейших условиях Сталинградской битвы ярко проявился организаторский талант Алексея Семеновича. Являясь членом Военного Совета фронта, он непосредственно занимался вопросами тыла, а также реорганизацией производства на нужды фронта. При его содействии четко была организована заготовка и переработка сельхозпродуктов, а также работа предприятий по ремонту техники.</a:t>
            </a:r>
          </a:p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Большую работу провел Сталинградский обком партии под руководством </a:t>
            </a:r>
            <a:r>
              <a:rPr lang="ru-RU" sz="14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Чуянова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формированию и подготовке отрядов народного ополчения, рабочих отрядов самообороны, по эвакуации из города мирных жителей и государственных ценностей.</a:t>
            </a:r>
          </a:p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1946 года Алексей Семенович был на руководящей государственной и хозяйственной работе, с 1955 по 1960 год - работал в Государственном комитете Совета Министров СССР по вопросам труда и заработной платы.</a:t>
            </a:r>
          </a:p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Умер в 1977 году, похоронен на Мамаевом кургане.</a:t>
            </a:r>
          </a:p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Звание "Почетный гражданин города-героя Волгограда" присвоено </a:t>
            </a:r>
            <a:r>
              <a:rPr lang="ru-RU" sz="14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Чуянову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Алексею Семеновичу решением Волгоградского городского Совета депутатов трудящихся от 4 мая 1970 года за особые заслуги, проявленные в обороне города и разгроме немецко-фашистских войск в Сталинградской битве.</a:t>
            </a:r>
          </a:p>
        </p:txBody>
      </p:sp>
    </p:spTree>
    <p:extLst>
      <p:ext uri="{BB962C8B-B14F-4D97-AF65-F5344CB8AC3E}">
        <p14:creationId xmlns:p14="http://schemas.microsoft.com/office/powerpoint/2010/main" xmlns="" val="319672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volgadmin.ru/Content/Images/Heroes/shumil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755" y="484659"/>
            <a:ext cx="1969342" cy="2575295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61443" y="1303347"/>
            <a:ext cx="30599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ШУМИЛОВ</a:t>
            </a:r>
            <a:b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Степанович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(1895-1975)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6053" y="3113903"/>
            <a:ext cx="582728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Командующий 64-й армией, оборонявшей во время Сталинградской битвы южные окраины города.</a:t>
            </a:r>
          </a:p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64-я армия под командованием генерал-лейтенанта Шумилова почти месяц сдерживала на дальних подступах к 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Сталинграду полчища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4-й немецкой армии Гота. Благодаря стойкости солдат и офицеров, а также продуманным и смелым действиям командующего армией на юге Сталинграда (ныне Кировский и Красноармейский районы г. Волгограда) продолжали работать промышленные предприятия.</a:t>
            </a:r>
          </a:p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Армия генерала Шумилова освобождала в дальнейшем Румынию, Венгрию, Австрию, Чехословакию. За успешное форсирование Днепра Командарм Шумилов был удостоен звания Героя Советского Союза. После окончания Великой Отечественной войны Михаил Степанович командовал военными округами и до конца дней был в боевом строю.</a:t>
            </a:r>
          </a:p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Шумилов умер в 1975 году и похоронен на Мамаевом кургане. В городе Волгограде в честь него названа улица в Кировском районе.</a:t>
            </a:r>
          </a:p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Звание "Почетный гражданин города-героя Волгограда" присвоено Шумилову Михаилу Степановичу решением Волгоградского городского Совета депутатов трудящихся от 4 мая 1970 года за особые заслуги, проявленные в обороне города и разгроме немецко-фашистских войск в Сталинградской битве.</a:t>
            </a:r>
          </a:p>
        </p:txBody>
      </p:sp>
    </p:spTree>
    <p:extLst>
      <p:ext uri="{BB962C8B-B14F-4D97-AF65-F5344CB8AC3E}">
        <p14:creationId xmlns:p14="http://schemas.microsoft.com/office/powerpoint/2010/main" xmlns="" val="385837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volgadmin.ru/Content/Images/Heroes/efrem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542" y="531923"/>
            <a:ext cx="1881524" cy="2460456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7469" y="1271971"/>
            <a:ext cx="2850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ЕФРЕМОВ</a:t>
            </a:r>
            <a:b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Василий Сергеевич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(1915 - 1990)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3123" y="3039762"/>
            <a:ext cx="626487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Дважды Герой Советского Союза, летчик-бомбардировщик.</a:t>
            </a:r>
          </a:p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Уроженец Царицына, окончил Сталинградскую военно-авиационную школу.</a:t>
            </a:r>
          </a:p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первых дней Великой Отечественной войны летчик-бомбардировщик принимал активное участие в нанесении ощутимых ударов по немецко-фашистским войскам, совершал бомбардировки важнейших объектов.</a:t>
            </a:r>
          </a:p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отличился Василий Сергеевич в сражении за родной Сталинград. В боях за Сталинград капитан Ефремов совершил 198 боевых вылетов, уничтожил пять железнодорожных эшелонов, 15 автомашин с военными грузами, 11 самолетов и много другой боевой техники. В период Сталинградского сражения Ефремову приходилось подниматься в воздух и вести бой по нескольку раз в день.</a:t>
            </a:r>
          </a:p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Прославленному воздушному бойцу была доверена высокая честь - нести факел с Вечным огнем на Мамаев курган во время торжественного открытия памятника-ансамбля героям Сталинградской битвы.</a:t>
            </a:r>
          </a:p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сквере по проспекту В.И. Ленина на пьедестале установлен бронзовый бюст В.С. Ефремова.</a:t>
            </a:r>
          </a:p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Звание "Почетный гражданин города-героя Волгограда" присвоено Василию Сергеевичу Ефремову решением Волгоградского городского Совета народных депутатов от 7 мая 1980 года за особые заслуги, проявленные в обороне города и разгроме немецко-фашистских войск в Сталинградской битве.</a:t>
            </a:r>
            <a:endParaRPr lang="ru-RU" sz="1400" b="1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16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volgadmin.ru/Content/Images/Heroes/zaicts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20" y="466449"/>
            <a:ext cx="1955801" cy="2557587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70654" y="1278427"/>
            <a:ext cx="3429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ЗАЙЦЕВ</a:t>
            </a:r>
            <a:b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Василий Григорьевич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(1915-1991)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3123" y="3163330"/>
            <a:ext cx="5955957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Герой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Советского Союза, снайпер, сражавшийся в рядах 62-й армии.</a:t>
            </a:r>
          </a:p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Великой Отечественной войны, будучи матросом Тихоокеанского флота, добился направления из Владивостока в Сталинград в середине 1942 года, в разгар боев за город.</a:t>
            </a:r>
          </a:p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труднейших условиях уличных 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боев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Василий Григорьевич обучил снайперскому делу 28 бойцов и командиров. За период боев за Сталинград снайпер 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Зайцев,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боец 284-й стрелковой дивизии 62-й армии уничтожил 242 вражеских солдата и офицера. Широкий отклик у защитников города на Волге получил патриотический призыв снайпера Зайцева: "Отступать некуда, за Волгой для нас земли нет".</a:t>
            </a:r>
          </a:p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боевые успехи и 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мужество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Указом Президиума Верховного Совета СССР 22 февраля 1943 года младшему лейтенанту В.Г. Зайцеву было присвоено звание Героя Советского Союза.</a:t>
            </a:r>
          </a:p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Последние годы жизни 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проживал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Киеве.</a:t>
            </a:r>
          </a:p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Звание "Почетный гражданин города-героя Волгограда" присвоено Василию Григорьевичу Зайцеву решением Волгоградского городского Совета народных депутатов от 7 мая 1980 года за особые заслуги, проявленные в обороне города и разгроме немецко-фашистских войск в Сталинградской битве.</a:t>
            </a:r>
            <a:endParaRPr lang="ru-RU" sz="1400" b="1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195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volgadmin.ru/Content/Images/Heroes/pavl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168" y="549575"/>
            <a:ext cx="2110179" cy="2759467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83715" y="1337287"/>
            <a:ext cx="3429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ПАВЛОВ</a:t>
            </a:r>
            <a:b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Яков Федотович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(1917-1981)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3123" y="3286379"/>
            <a:ext cx="624380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Герой Советского Союза, участник Сталинградской битвы.</a:t>
            </a:r>
          </a:p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Великой Отечественной войны был командиром пулеметного отделения, наводчиком 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орудия.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Прошел боевой путь от Сталинграда до Эльбы. Участвовал в боях на Юго-Западном, Сталинградском, 3-м Украинском и 2-м Белорусском фронтах.</a:t>
            </a:r>
          </a:p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Яков Федотович принял активное участие в историческом Сталинградском сражении, сражался в составе легендарной 13-й гвардейской ордена Ленина стрелковой дивизии 62-й армии.</a:t>
            </a:r>
          </a:p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обороны Сталинграда в конце сентября 1942 года разведывательная группа, возглавляемая сержантом Павловым, захватила в центре города четырехэтажный дом и закрепилась в нем. 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воина девяти 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национальностей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стойко оборонялись в укрепленном доме, отражая яростные атаки противника 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удерживая 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начала контрнаступления советских войск в Сталинградском сражении.</a:t>
            </a:r>
          </a:p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истории Сталинградской битвы Дом Павлова стал символом мужества, стойкости и героизма. 58 суток сержант Яков Федотович Павлов и его товарищи защищали этот дом, отбивая все атаки фашистов. За свой подвиг Павлов был удостоен звания Героя Советского Союза.</a:t>
            </a:r>
          </a:p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Дом, удерживаемый гарнизоном сержанта Павлова, был восстановлен благодарными жителями города одним из первых в честь мужественных защитников, имена которых увековечены в камне на его фронтоне.</a:t>
            </a:r>
          </a:p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Звание "Почетный гражданин города-героя Волгограда" присвоено Якову Федотовичу Павлову решением Волгоградского городского Совета народных депутатов от 7 мая 1980 года за особые заслуги, проявленные в обороне города и разгроме немецко-фашистских войск в Сталинградской битве</a:t>
            </a:r>
            <a:endParaRPr lang="ru-RU" sz="1400" b="1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099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volgadmin.ru/Content/Images/Heroes/serk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452" y="548613"/>
            <a:ext cx="1810502" cy="2367581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79863" y="1258973"/>
            <a:ext cx="3429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СЕРКОВ</a:t>
            </a:r>
            <a:b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Анатолий </a:t>
            </a:r>
            <a:r>
              <a:rPr lang="ru-RU" sz="16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Фирсович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(1928 – 2009)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3696" y="3002692"/>
            <a:ext cx="6091881" cy="3841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Герой Социалистического Труда, металлург, старший мастер мартеновского цеха завода "Красный Октябрь".</a:t>
            </a:r>
          </a:p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Анатолий </a:t>
            </a:r>
            <a:r>
              <a:rPr lang="ru-RU" sz="14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Фирсович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проработал на заводе "Красный Октябрь" более 35 лет, 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пройдя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 путь от подручного сталевара до старшего мастера мартеновского цеха. На протяжении многих лет возглавляемая им бригада систематически перевыполняла производственные задания, приобрела опыт скоростного сталеварения, совершенствовала характеристики выплавляемой стали. Анатолий </a:t>
            </a:r>
            <a:r>
              <a:rPr lang="ru-RU" sz="1400" b="1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Фирсович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 свои способы заправки и завалки плавильной печи, регулировки температурного режима.</a:t>
            </a:r>
          </a:p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рекорд скоростной плавки на 5 часов опережал норматив и составлял 4 часа 10 минут.</a:t>
            </a:r>
          </a:p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Звание "Почетный гражданин города-героя Волгограда" присвоено Анатолию </a:t>
            </a:r>
            <a:r>
              <a:rPr lang="ru-RU" sz="14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Фирсовичу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Серкову решением Волгоградского городского Совета народных депутатов от 7 мая 1980 года за выдающиеся заслуги в труде, развитии металлургического производства и воспитании молодого поколения рабочих.</a:t>
            </a:r>
            <a:endParaRPr lang="ru-RU" sz="1400" b="1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657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volgadmin.ru/Content/Images/Heroes/cherkaso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508" y="530640"/>
            <a:ext cx="1814798" cy="2373198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02560" y="1267157"/>
            <a:ext cx="3429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ЧЕРКАСОВА</a:t>
            </a:r>
            <a:b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Александра Максимовна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(1912-1993)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3696" y="2953266"/>
            <a:ext cx="6020843" cy="5448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Имя этой женщины хорошо знали не только в городе Волгограде, но и во всей стране. </a:t>
            </a:r>
            <a:r>
              <a:rPr lang="ru-RU" sz="14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Именно</a:t>
            </a:r>
            <a:r>
              <a:rPr lang="ru-RU" sz="14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она в 1943 году, сразу же после разгрома немецко-фашистских войск под Сталинградом, организовала и возглавила строительную бригаду. Женщины - бывшие работницы медицинских и детских учреждений, домохозяйки и другие - в свободное </a:t>
            </a:r>
            <a:r>
              <a:rPr lang="ru-RU" sz="14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от основной </a:t>
            </a:r>
            <a:r>
              <a:rPr lang="ru-RU" sz="14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работы время взялись восстанавливать родной город. Они разбирали завалы, ремонтировали, приводили в порядок разрушенные здания. Одним из первых был восстановлен дом на бывшей площади 1905 года, ныне площади Ленина, известный как Дом Павлова.</a:t>
            </a:r>
          </a:p>
          <a:p>
            <a:r>
              <a:rPr lang="ru-RU" sz="14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Патриотки трудились под девизом: "Отстроим родной Сталинград!"</a:t>
            </a:r>
          </a:p>
          <a:p>
            <a:r>
              <a:rPr lang="ru-RU" sz="14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15 июня 1943 года газета "Сталинградская правда" опубликовала призыв бригады А. Черкасовой последовать их примеру. Этот призыв был подхвачен </a:t>
            </a:r>
            <a:r>
              <a:rPr lang="ru-RU" sz="14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и в </a:t>
            </a:r>
            <a:r>
              <a:rPr lang="ru-RU" sz="14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других городах страны, разрушенных войной. Движение, названное </a:t>
            </a:r>
            <a:r>
              <a:rPr lang="ru-RU" sz="1400" b="1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черкасовским</a:t>
            </a:r>
            <a:r>
              <a:rPr lang="ru-RU" sz="14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, стало всенародным.</a:t>
            </a:r>
          </a:p>
          <a:p>
            <a:r>
              <a:rPr lang="ru-RU" sz="14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Свыше 20 лет </a:t>
            </a:r>
            <a:r>
              <a:rPr lang="ru-RU" sz="14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Александра Максимовна работала </a:t>
            </a:r>
            <a:r>
              <a:rPr lang="ru-RU" sz="14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 жилищно-коммунальной службе города, возглавляла комплексную бригаду дворников. Она вела непримиримую борьбу с теми, кто бездумно расходовал воду и электроэнергию. По ее инициативе проводились рейды бережливости.</a:t>
            </a:r>
          </a:p>
          <a:p>
            <a:r>
              <a:rPr lang="ru-RU" sz="14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Награждена медалью "За оборону Сталинграда"</a:t>
            </a:r>
          </a:p>
          <a:p>
            <a:r>
              <a:rPr lang="ru-RU" sz="14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Звание "Почетный гражданин города-героя Волгограда" присвоено Александре Максимовне Черкасовой решением Волгоградского городского Совета народных депутатов от 3 июля 1987 года за особые заслуги по восстановлению города.</a:t>
            </a:r>
            <a:endParaRPr lang="ru-RU" sz="1400" b="1" i="0" dirty="0">
              <a:solidFill>
                <a:srgbClr val="33333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057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volgadmin.ru/Content/Images/Heroes/agash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21" y="513470"/>
            <a:ext cx="1937638" cy="2533836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3697" y="3101546"/>
            <a:ext cx="605898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Известная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поэтесса.</a:t>
            </a:r>
          </a:p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Окончила Литературный институт в 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1950году.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1951года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жила в Волгограде.</a:t>
            </a:r>
          </a:p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19 сборников стихов и книг для детей, в том числе таких известных, как "Не просто женщине живется", "Растет в Волгограде березка", "Платок", "Стихи о моем солдате", "Бабье лето", "Сорок трав", "У Алёнушки дела".</a:t>
            </a:r>
          </a:p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Награждена орденом Трудового Красного Знамени, орденом "Знак 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Почета«, лауреат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премии "Сталинград".</a:t>
            </a:r>
          </a:p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часть творчества Маргариты Константиновны посвящена нашему городу, его славной истории. </a:t>
            </a:r>
            <a:endParaRPr lang="ru-RU" sz="1400" b="1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Однажды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написала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:"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люблю тебя, 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человека, праздник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–</a:t>
            </a:r>
            <a:b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мой, Волгоград!"</a:t>
            </a:r>
          </a:p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Звание "Почетный гражданин города-героя Волгограда" присвоено Маргарите Константиновне Агашиной решением Волгоградского городского Совета народных депутатов от 19 октября 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1993года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выдающиеся заслуги в области литературы, значительный творческий вклад, получивший признание </a:t>
            </a:r>
            <a:r>
              <a:rPr lang="ru-RU" sz="14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волгоградцев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всей России.</a:t>
            </a:r>
            <a:endParaRPr lang="ru-RU" sz="1400" b="1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5012" y="1276626"/>
            <a:ext cx="3429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АГАШИНА</a:t>
            </a:r>
            <a:b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Маргарита Константиновна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(1924-1999)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619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28659_1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269" r="26829"/>
          <a:stretch>
            <a:fillRect/>
          </a:stretch>
        </p:blipFill>
        <p:spPr>
          <a:xfrm>
            <a:off x="323708" y="216819"/>
            <a:ext cx="890649" cy="1568840"/>
          </a:xfrm>
          <a:prstGeom prst="rect">
            <a:avLst/>
          </a:prstGeom>
        </p:spPr>
      </p:pic>
      <p:pic>
        <p:nvPicPr>
          <p:cNvPr id="3" name="Рисунок 2" descr="scale_1200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13441" r="19354"/>
          <a:stretch>
            <a:fillRect/>
          </a:stretch>
        </p:blipFill>
        <p:spPr>
          <a:xfrm>
            <a:off x="1165185" y="204462"/>
            <a:ext cx="1422005" cy="15478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06130" y="284206"/>
            <a:ext cx="41518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Указом Президиума Верховного Совета СССР от 8 мая 1965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года Волгограду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присвоено звание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города-героя с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вручением медали «Золотая Звезда» и ордена Ленина.</a:t>
            </a:r>
          </a:p>
        </p:txBody>
      </p:sp>
      <p:pic>
        <p:nvPicPr>
          <p:cNvPr id="5" name="Рисунок 4" descr="Рисунок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758" y="6761741"/>
            <a:ext cx="2335021" cy="160241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19632" y="6771503"/>
            <a:ext cx="400359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Флаг </a:t>
            </a:r>
            <a:r>
              <a:rPr lang="ru-RU" alt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Волгограда— </a:t>
            </a:r>
            <a:r>
              <a:rPr lang="ru-RU" alt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прямоугольное полотнище  красного цвета с двухсторонним изображением </a:t>
            </a:r>
            <a:r>
              <a:rPr lang="ru-RU" alt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герба города в </a:t>
            </a:r>
            <a:r>
              <a:rPr lang="ru-RU" alt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центре.</a:t>
            </a:r>
            <a:endParaRPr lang="ru-RU" altLang="ru-RU" sz="1400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Флаг утверждён 31 марта 1999 года.</a:t>
            </a:r>
          </a:p>
        </p:txBody>
      </p:sp>
      <p:pic>
        <p:nvPicPr>
          <p:cNvPr id="7" name="Рисунок 6" descr="Рисунок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249" y="2135639"/>
            <a:ext cx="2088146" cy="243924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56703" y="2001795"/>
            <a:ext cx="4201297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Герб 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Волгограда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Постановлением 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Волгоградского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народных депутатов от 31 марта 1999 года №55/602.</a:t>
            </a:r>
            <a:endParaRPr lang="ru-RU" sz="1400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основу герба взят щит золотистого цвета, разделённый на две половины лентой медали «За оборону Сталинграда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Верхняя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половина герба представляет собой символическое изображение неприступной крепости на Волге. Она представлена в виде зубцов крепостной стены, окрашенной в красный цвет. Красный цвет символизирует мужество, </a:t>
            </a:r>
            <a:r>
              <a:rPr lang="ru-RU" sz="14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державность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кровь, пролитую за Отечество, силу и энергию. Дополняет это золотая медаль «Золотая Звезда», изображённая на общем красном фоне. </a:t>
            </a:r>
          </a:p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нижней половине герба изображена шестерня, символизирующая развитую промышленность и индустрию города, и сноп пшеницы — символ изобилия волгоградской земли. Голубой цвет по всему полю в этой части герба символизирует Волгу.</a:t>
            </a:r>
          </a:p>
        </p:txBody>
      </p:sp>
    </p:spTree>
    <p:extLst>
      <p:ext uri="{BB962C8B-B14F-4D97-AF65-F5344CB8AC3E}">
        <p14:creationId xmlns:p14="http://schemas.microsoft.com/office/powerpoint/2010/main" xmlns="" val="382549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volgadmin.ru/Content/Images/Heroes/pahmuto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752" y="532142"/>
            <a:ext cx="1884337" cy="2507619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30781" y="1283688"/>
            <a:ext cx="3429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ПАХМУТОВА</a:t>
            </a:r>
            <a:b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Александра Николаевна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09.11.1929 г.р.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1340" y="3101546"/>
            <a:ext cx="6326659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Народная артистка СССР, композитор.</a:t>
            </a:r>
          </a:p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Александра Николаевна Пахмутова родилась в посёлке </a:t>
            </a:r>
            <a:r>
              <a:rPr lang="ru-RU" sz="14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Бекетовка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 Сталинградом. 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с половиной года начала играть на фортепиано и сочинять музыку. Начавшаяся в июне 1941 года война прервала её занятия в Сталинградской музыкальной школе. Несмотря на все трудности военного времени, Пахмутова в 1943 году поехала в Москву и была принята в Центральную музыкальную школу при Московской государственной 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консерватории. </a:t>
            </a:r>
            <a:endParaRPr lang="ru-RU" sz="1400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окончании музыкальной школы в 1948 году </a:t>
            </a:r>
            <a:r>
              <a:rPr lang="ru-RU" sz="1400" b="1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А.Н.Пахмутова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поступает в Московскую 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государственную консерваторию. В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1953 году она заканчивает консерваторию, а в 1956 году – аспирантуру с диссертацией на 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тему: «Партитура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оперы М.И.Глинки «Руслан и Людмила».</a:t>
            </a:r>
          </a:p>
          <a:p>
            <a:r>
              <a:rPr lang="ru-RU" sz="14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А.Н.Пахмутова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народная артистка СССР (1984 г.), лауреат премии Ленинского комсомола (1967 г.), лауреат Государственных премий СССР (1975, 1982 гг.), Герой Социалистического Труда (1990 г.). В 1976 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её именем названа и официально зарегистрирована в Планетном центре в </a:t>
            </a:r>
            <a:r>
              <a:rPr lang="ru-RU" sz="14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г.Цинциннати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(США) малая планета № 1889, открытая крымскими астрономами.</a:t>
            </a:r>
          </a:p>
          <a:p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Звание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"Почетный гражданин города-героя Волгограда" присвоено Александре Николаевна </a:t>
            </a:r>
            <a:r>
              <a:rPr lang="ru-RU" sz="14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Пахмутовой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решением Волгоградского городского Совета народных депутатов от 19 октября 1993г. за выдающиеся заслуги в области музыкального искусства, значительный творческий вклад, получивший признание </a:t>
            </a:r>
            <a:r>
              <a:rPr lang="ru-RU" sz="14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волгоградцев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всей России.</a:t>
            </a:r>
            <a:endParaRPr lang="ru-RU" sz="1400" b="1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86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volgadmin.ru/Content/Images/Heroes/slipchenk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032" y="485867"/>
            <a:ext cx="1876389" cy="2453741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49533" y="987125"/>
            <a:ext cx="3429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СЛИПЧЕНКО</a:t>
            </a:r>
            <a:b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Федор Федорович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(20.04.1924 – 28.12.2014)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8410" y="3028574"/>
            <a:ext cx="61274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Народный учитель СССР, заслуженный учитель школы РСФСР, генеральный директор государственного образовательного учреждения "Волгоградский мужской педагогический лицей" (1988-2014 гг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.), участник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войны.</a:t>
            </a:r>
          </a:p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окончания Сталинградского пединститута работал учителем истории, завучем, директором школы, заведующим 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РОНО </a:t>
            </a:r>
            <a:r>
              <a:rPr lang="ru-RU" sz="14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Тракторозаводского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Волгограда. 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Ф.Ф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Слипченко создал свою авторскую школу - учебное заведение нового типа, представляющее собой учебно-производственный, социально-педагогический и экспериментальный комплекс. Волгоградский лицей в творческом содружестве с Волгоградским педагогическим университетом, Волгоградским институтом физической культуры и НИИ школ Министерства образования Российской Федерации готовил будущих учителей 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сельской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школы. Ф.Ф. Слипченко создал богатый методический материал по 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педагогике и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образования – более 100 брошюр, методических разработок, нормативных документов.</a:t>
            </a:r>
          </a:p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 орденами 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Отечественной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войны I и II степени, Красной звезды, Почета, Дружбы народов, медалями «За отвагу», «За 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победу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Германией» и многими другими.</a:t>
            </a:r>
          </a:p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Звание "Почетный гражданин города-героя Волгограда" присвоено Федору Федоровичу Слипченко постановлением Волгоградской городской Думы I созыва от 24.05.1996 № 8/53 за заслуги в области народного образования, общественной жизни города, патриотического воспитания молодежи, получившие всероссийское признание.</a:t>
            </a:r>
            <a:endParaRPr lang="ru-RU" sz="1400" b="1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252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6264" y="1158355"/>
            <a:ext cx="3429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ЕРЕМИН</a:t>
            </a:r>
            <a:br>
              <a:rPr lang="ru-RU" sz="16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Борис Николаевич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(18.03.1913 – 04.04.2005</a:t>
            </a:r>
            <a:r>
              <a:rPr lang="ru-RU" sz="16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s://volgadmin.ru/Content/Images/Heroes/erem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083" y="521291"/>
            <a:ext cx="1886339" cy="2466753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3697" y="2953265"/>
            <a:ext cx="631430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Герой Советского Союза, генерал-лейтенант в отставке, военный летчик-истребитель.</a:t>
            </a:r>
          </a:p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Красной армии с 1931 года, прошел большой боевой путь в ВВС на различных должностях от летчика-инструктора до командира дивизии; был начальником </a:t>
            </a:r>
            <a:r>
              <a:rPr lang="ru-RU" sz="14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Качинского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училища летчиков, являлся 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командующим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ВВС Северо-Кавказского военного округа, 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командующим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военной авиацией Северной группы войск и начальником службы безопасности полетов ВВС; выполнял интернациональный долг в Народной Республике Болгарии в качестве старшего советника по авиации.</a:t>
            </a:r>
          </a:p>
          <a:p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Сталинградской битве принимал участие от начала до конца. До сентября 1942 года был командиром 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истребительной эскадрильи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8-й Воздушной армии Сталинградского фронта. С сентября 1942г. - заместитель командира истребительного авиаполка 8-й Воздушной армии, группа "ассов". С ноября 1942г. командир истребительного авиаполка 8-й Воздушной армии. За участие в Сталинградской битве награжден вторым орденом Боевого Красного Знамени и медалью "За оборону Сталинграда".</a:t>
            </a:r>
          </a:p>
          <a:p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орденом Ленина, шестью орденами Боевого Красного Знамени, орденом А.В.Суворова, медалью "За оборону Сталинграда" и другими наградами (имеет более 40 отечественных и зарубежных наград).</a:t>
            </a:r>
          </a:p>
          <a:p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Звание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"Почетный гражданин города-героя Волгограда" присвоено Борису Николаевичу Еремину постановлением Волгоградского городского Совета народных депутатов от 29 января 1999г. в связи с 56-летием Победы советского народа и его вооруженных сил в Сталинградской битве и особые заслуги в этой битве, героизм и мужество, проявленные в боях с немецко-фашистскими войсками, активное участие в патриотическом воспитании </a:t>
            </a:r>
            <a:r>
              <a:rPr lang="ru-RU" sz="14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волгоградцев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686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volgadmin.ru/Content/Images/Heroes/zborovsk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564" y="476399"/>
            <a:ext cx="1885858" cy="2466124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36324" y="1197416"/>
            <a:ext cx="24960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ЗБОРОВСКИЙ</a:t>
            </a:r>
            <a:b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Борисович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(29.06.1929 – 22.10.2016)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3124" y="2990335"/>
            <a:ext cx="62648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Советский и российский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терапевт, ревматолог, доктор медицинских наук, профессор, заслуженный деятель науки 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РСФСР,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академик Российской Академии медицинских наук (РАМН), академик РАН.</a:t>
            </a:r>
          </a:p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1955 года и до последних дней жизни работал в Сталинградском (Волгоградском) медицинском институте (университете), в течение 35 лет заведовал кафедрой госпитальной терапии. С 1985 по 2009 год - директор Волгоградского филиала Института ревматологии РАМН, преобразованного в НИИ клинической и экспериментальной ревматологии, ставшего под руководством </a:t>
            </a:r>
            <a:r>
              <a:rPr lang="ru-RU" sz="14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Зборовского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ведущим научно-методическим центром Поволжья и южных 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регионов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страны. </a:t>
            </a:r>
          </a:p>
          <a:p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руководством подготовлено 11 докторов наук и 94 кандидата наук.</a:t>
            </a:r>
          </a:p>
          <a:p>
            <a:r>
              <a:rPr lang="ru-RU" sz="14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Зборовскому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принадлежит 903 печатных научных работы, 17 монографий, 18 патентов и авторских свидетельств на изобретения.</a:t>
            </a:r>
          </a:p>
          <a:p>
            <a:r>
              <a:rPr lang="ru-RU" sz="14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Зборовский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награжден орденами Трудового Красного Знамени, Почета, «За заслуги перед Отечеством» III степени, золотой медалью имени С.П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Боткина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золотой медалью Международной лиги ревматологов, золотой медалью имени Теодора </a:t>
            </a:r>
            <a:r>
              <a:rPr lang="ru-RU" sz="14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Бругша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серебряной медалью ВДНХ и многими другими.</a:t>
            </a:r>
          </a:p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Звание "Почетный гражданин города-героя Волгограда" присвоено </a:t>
            </a:r>
            <a:r>
              <a:rPr lang="ru-RU" sz="14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Зборовскому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Александру Борисовичу постановлением Волгоградского городского Совета народных депутатов от 02.09.1999 № 66/758 за заслуги в области здравоохранения, получившие международное признание</a:t>
            </a:r>
            <a:r>
              <a:rPr lang="ru-RU" dirty="0">
                <a:solidFill>
                  <a:srgbClr val="333333"/>
                </a:solidFill>
                <a:latin typeface="PT Sans"/>
              </a:rPr>
              <a:t>.</a:t>
            </a:r>
            <a:endParaRPr lang="ru-RU" b="0" i="0" dirty="0">
              <a:solidFill>
                <a:srgbClr val="333333"/>
              </a:solidFill>
              <a:effectLst/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057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volgadmin.ru/Content/Images/Heroes/ger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105" y="539880"/>
            <a:ext cx="1877673" cy="2585413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03478" y="1389763"/>
            <a:ext cx="3429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Митрополит </a:t>
            </a:r>
            <a:r>
              <a:rPr lang="ru-RU" sz="1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Герман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11.11.1937 г.р</a:t>
            </a:r>
            <a:r>
              <a:rPr lang="ru-RU" sz="16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0195" y="3163331"/>
            <a:ext cx="622780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Митрополит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Герман (в миру Тимофеев Геннадий Евгеньевич) родился в 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г.Ташкенте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семье служащего.</a:t>
            </a:r>
          </a:p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1955 году окончил среднюю школу и поступил в 1-й класс Саратовской духовной семинарии, в 1956 году перешел в Ленинградскую духовную семинарию.</a:t>
            </a:r>
          </a:p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1962—1966 гг. учился в Ленинградской духовной академии, которую окончил со степенью кандидата богословия за сочинение «Богослужение Святой Пасхи в его историческом развитии».</a:t>
            </a:r>
          </a:p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декабре 1962 года был пострижен в монашество. В мае 1966 года рукоположен в 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иеромонаха.</a:t>
            </a:r>
            <a:endParaRPr lang="ru-RU" sz="1400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 1983 года Преосвященный Герман был возведен в сан архиепископа.</a:t>
            </a:r>
          </a:p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1991 по 2018 год митрополит Герман возглавлял Волгоградскую Епархию. 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вклад в дело восстановления Русской Православной церкви, нравственное воспитание населения, 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владыка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Герман награжден орденами Почета, «Дружба народов», преподобного Сергия Радонежского I степени, Святого благоверного князя Даниила II степени, Святого </a:t>
            </a:r>
            <a:r>
              <a:rPr lang="ru-RU" sz="14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Макария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митрополита Московского II степени, преподобного Серафима Саровского II степени и др..</a:t>
            </a:r>
          </a:p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Звание «Почетный гражданин города-героя Волгограда» Митрополиту Волгоградскому и </a:t>
            </a:r>
            <a:r>
              <a:rPr lang="ru-RU" sz="14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Камышинскому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Герману (Тимофееву Геннадию Евгеньевичу) присвоено решением Волгоградской городской Думы от 26.05.2010 № 33/1005 за большой вклад в сохранение и преумножение духовного и культурно – исторического наследия России, организацию системы духовно-нравственного воспитания населения Волгограда и Волгоградской области, дело восстановления Русской Православной церкви, патриотическое воспитание молодежи.</a:t>
            </a:r>
            <a:endParaRPr lang="ru-RU" sz="1400" b="1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487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volgadmin.ru/Content/Images/Heroes/zahar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865" y="465573"/>
            <a:ext cx="1931914" cy="2570932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22821" y="1309524"/>
            <a:ext cx="22650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ЗАХАРОВ</a:t>
            </a:r>
            <a:b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Георгий Ильич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17.01.1920 – 05.04.2017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1341" y="3076832"/>
            <a:ext cx="607133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17 января 1920 года в слободе Елань Волгоградской области. После окончания средней школы поступил в техникум механизации сельского хозяйства. В 1939 году окончил техникум и поступил в Ленинградское Высшее военно-морское училище имени М.В. Фрунзе. После окончания, которого в 1942 году был направлен в Волжскую военную флотилию командиром минного 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катера. Конвоировал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караваны судов по Волге, отражая налеты фашистской авиации, участвовал в переправах солдат и военной техники через Волгу.</a:t>
            </a:r>
          </a:p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Осенью 1943 года переведен в Днепровскую флотилию, в составе которой прошел боевой путь по рекам Белоруссии, Польши и Германии 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должности помощника начальника штаба бригады речных 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кораблей.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частвовал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заключительных боях на реках Одер, Шпрее и Гогенцоллерн.</a:t>
            </a:r>
          </a:p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войны окончил Военно-морскую академию им. </a:t>
            </a:r>
            <a:r>
              <a:rPr lang="ru-RU" sz="14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К.Е.Ворошилова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служил на Северном и Тихоокеанском флотах. В 1965г. Захаров Г.И. в звании капитана 1 ранга уволился в запас по болезни и переехал в Волгоград.</a:t>
            </a:r>
          </a:p>
          <a:p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мужество, проявленное в Великой Отечественной войне, и безупречную долголетнюю службу в Вооруженных Силах СССР Захаров Г.И. награжден орденами Красного Знамени, Красной Звезды, двумя орденами Отечественной войны, а также многими медалями, в том числе – «За оборону Сталинграда».</a:t>
            </a:r>
          </a:p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Звание «Почетный гражданин города-героя Волгограда» капитану 1 ранга в отставке Захарову Георгию Ильичу присвоено решением Волгоградской городской Думы от 26.05.2010 № 33/1005 за отличия в боевых действиях, мужество, проявленное при защите Сталинграда, многолетнюю общественную работу и большой вклад в военно-патриотическое воспитание подрастающего поколения Волгограда.</a:t>
            </a:r>
            <a:endParaRPr lang="ru-RU" sz="1400" b="1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070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volgadmin.ru/Content/Images/Heroes/rogo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356" y="541016"/>
            <a:ext cx="1877353" cy="2238919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7469" y="1151774"/>
            <a:ext cx="23885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РОГОВ</a:t>
            </a:r>
            <a:b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Евгений Федорович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05.10.1924 г.р.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3696" y="2755557"/>
            <a:ext cx="6153987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Великой Отечественной войны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Сталинградской битвы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освобождения Севастополя.</a:t>
            </a:r>
          </a:p>
          <a:p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 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1942г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ода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направлен на курсы младших лейтенантов Сталинградского фронта (г. Уральск).</a:t>
            </a:r>
          </a:p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окончании 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курсов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Евгений Федорович получил назначение командиром взвода 1275-го стрелкового полка 387-ой дивизии 28-ой Армии Южного фронта (Ростовская область, река </a:t>
            </a:r>
            <a:r>
              <a:rPr lang="ru-RU" sz="14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Миусс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мае 1948г. был демобилизован из рядов Советской армии.</a:t>
            </a:r>
          </a:p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сентябре 1948г. Рогов Е.Ф. поступил в Сталинградский сельскохозяйственный институт на зоотехнический факультет и закончил его с отличием в 1953 году.</a:t>
            </a:r>
          </a:p>
          <a:p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1965 – 2001 гг. Рогов Е.Ф. работал старшим преподавателем и занимался научно-исследовательской деятельностью на кафедре кормления и разведения сельскохозяйственных животных. Опубликовал более 80 работ по животноводству. 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воинскую и трудовую доблесть, особые заслуги в государственной и общественной деятельности Рогов Е.Ф. награжден Почетным знаком города-героя Волгограда «За верность Отечеству».</a:t>
            </a:r>
          </a:p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заслуги перед Отечеством Рогов Е.Ф. награжден орденами Боевого Красного Знамени, Отечественной войны 1-й степени, медалью «За отвагу», благодарностью Верховного Главнокомандующего, Маршала Советского Союза Сталина И.В. за боевые действия по прорыву обороны Севастополя.</a:t>
            </a:r>
          </a:p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Звание «Почетный гражданин города-героя Волгограда» Рогову Евгению Федоровичу присвоено решением Волгоградской городской Думы от 29 апреля 2015 года № 28/878 за отличия в боевых действиях, мужество, проявленное при защите Сталинграда, многолетнюю общественную работу и большой вклад в военно-патриотическое воспитание подрастающего поколения Волгограда.</a:t>
            </a:r>
            <a:endParaRPr lang="ru-RU" sz="1400" b="1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207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0769" y="197708"/>
            <a:ext cx="5807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Улицы, названные в честь героев Сталинграда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63900" y="719780"/>
            <a:ext cx="3200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Волгоград на 60 % состоит из </a:t>
            </a:r>
            <a:r>
              <a:rPr lang="ru-RU" sz="14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улиц, названных</a:t>
            </a:r>
            <a:r>
              <a:rPr lang="ru-RU" sz="14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в честь героев </a:t>
            </a:r>
            <a:endParaRPr lang="ru-RU" sz="1400" b="1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Сталинградской</a:t>
            </a:r>
            <a:r>
              <a:rPr lang="ru-RU" sz="14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битвы</a:t>
            </a:r>
            <a:r>
              <a:rPr lang="ru-RU" sz="14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08581" y="1469425"/>
            <a:ext cx="3016019" cy="5790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им. 62 Армии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им. 64 Армии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Рокоссовского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Маршала Жукова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М. </a:t>
            </a:r>
            <a:r>
              <a:rPr lang="ru-RU" sz="1400" b="1" dirty="0" err="1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Паникахи</a:t>
            </a:r>
            <a:r>
              <a:rPr lang="ru-RU" sz="1400" b="1" dirty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Чуйкова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Асланова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 Аллея Героев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 Баскакова Александра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Батюка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полковника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Богунская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Родимцева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Тимофеева, политрука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парк Саши Филиппова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пл.Чекистов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Калеганова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Ольги Ковалевой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генерала Ватутина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Гороховцев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генерала Гурьева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маршала Еременко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Гули Королевой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7 Гвардейская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Михаила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Болонина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13" dirty="0"/>
          </a:p>
          <a:p>
            <a:r>
              <a:rPr lang="ru-RU" sz="10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61" name="Picture 13" descr="Фото товар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759" y="731250"/>
            <a:ext cx="2636137" cy="397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https://yastatic.net/naydex/yandex-search/tkDw16983/c2c096ylB2/f0jsrWIg9JJ8iaZJaK24gTZDFEzUBI-lbn8P1JWz8wyRhttkInTmUx-wAru6uA5AmCAWY9o6Mz13gDSFOIROIThMr-ElYe7MKMqxHWCuvYMrHlddyF6L-HQ9U4nSsKlVlYezD1RUlGhohC2Yys9MAtg8CWeMbTByb8Qju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949" y="4863058"/>
            <a:ext cx="2592361" cy="1728242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https://yastatic.net/naydex/yandex-search/tkDw16983/c2c096ylB2/f0jsrWIg9JJ8iaZJaK24gTZDFEzUBI-lbn8Pgce7o13Hg4gxInCwBUW1B-zmsV8QnCFJN9I-Zj0jhWeCaoQcdDEb-uEnau7ILMO9HWCuvYMrHlddyF6L-HQ9U4nSsKlVlYezD1RUlGhohC2Yys9MAtg8CWeMbTByb8Qju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703" y="6831237"/>
            <a:ext cx="4515424" cy="1665063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https://avatars.mds.yandex.net/i?id=61e2e66068dc04b4653c63bb9b7f16572728ea0c-4831580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5462" y="6653343"/>
            <a:ext cx="1732538" cy="208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330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302199" y="67107994"/>
            <a:ext cx="65" cy="259751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675">
                <a:solidFill>
                  <a:srgbClr val="000000"/>
                </a:solidFill>
                <a:latin typeface="OpenSans"/>
              </a:rPr>
              <a:t/>
            </a:r>
            <a:br>
              <a:rPr lang="ru-RU" altLang="ru-RU" sz="675">
                <a:solidFill>
                  <a:srgbClr val="000000"/>
                </a:solidFill>
                <a:latin typeface="OpenSans"/>
              </a:rPr>
            </a:br>
            <a:endParaRPr lang="ru-RU" altLang="ru-RU" sz="1013"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0259" y="172994"/>
            <a:ext cx="5350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Памятники города-героя Волгограда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1961 года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61605" y="5597628"/>
            <a:ext cx="221536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13" dirty="0">
                <a:solidFill>
                  <a:srgbClr val="000000"/>
                </a:solidFill>
                <a:latin typeface="TildaSans"/>
              </a:rPr>
              <a:t> </a:t>
            </a:r>
            <a:endParaRPr lang="ru-RU" sz="1013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483708" y="667265"/>
            <a:ext cx="4151869" cy="6522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Памятник героям обороны Красного Царицына (1961г.)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Памятник-ансамбль «Героям Сталинградской битвы» на Мамаевом кургане (15 октября 1967г.)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Памятник Михаилу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Паникахе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( май 1975г.)</a:t>
            </a:r>
          </a:p>
          <a:p>
            <a:pPr lvl="0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Памятник морякам североморцам (1977 г.)</a:t>
            </a:r>
          </a:p>
          <a:p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Памятник основателям Царицына-Волгограда (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1989г.)</a:t>
            </a:r>
          </a:p>
          <a:p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Памятник мирным жителям Сталинграда (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1995г.)</a:t>
            </a:r>
            <a:endParaRPr lang="ru-RU" sz="1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Памятник </a:t>
            </a:r>
            <a:r>
              <a:rPr lang="ru-RU" sz="1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ПетруI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(2003г.)</a:t>
            </a:r>
          </a:p>
          <a:p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Памятник Александру Невскому (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2007г.)</a:t>
            </a:r>
          </a:p>
          <a:p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Памятник Григорию Осиповичу Засекину (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2009г.)</a:t>
            </a:r>
          </a:p>
          <a:p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Памятник 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собакам-подрывникам (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2011г.)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Трамвай-памятник (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2013г.)</a:t>
            </a:r>
          </a:p>
          <a:p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Памятник Глебу и Володе 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Шарапову(2015г.)</a:t>
            </a:r>
          </a:p>
          <a:p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Памятник "Космос говорит по-русски" (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2017г.)</a:t>
            </a:r>
          </a:p>
          <a:p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Памятник "Добро пожаловать, или посторонним вход воспрещён" (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2017г.)</a:t>
            </a:r>
          </a:p>
          <a:p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Бюст Юрия Гагарина (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2021г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13" dirty="0" smtClean="0">
              <a:solidFill>
                <a:srgbClr val="000000"/>
              </a:solidFill>
              <a:latin typeface="TildaSans"/>
            </a:endParaRPr>
          </a:p>
          <a:p>
            <a:endParaRPr lang="ru-RU" sz="1013" dirty="0" smtClean="0"/>
          </a:p>
          <a:p>
            <a:endParaRPr lang="ru-RU" sz="1013" dirty="0" smtClean="0">
              <a:solidFill>
                <a:srgbClr val="000000"/>
              </a:solidFill>
              <a:latin typeface="TildaSans"/>
            </a:endParaRPr>
          </a:p>
          <a:p>
            <a:endParaRPr lang="ru-RU" sz="1013" dirty="0" smtClean="0"/>
          </a:p>
          <a:p>
            <a:endParaRPr lang="ru-RU" sz="1013" dirty="0" smtClean="0"/>
          </a:p>
          <a:p>
            <a:endParaRPr lang="ru-RU" sz="1013" dirty="0" smtClean="0">
              <a:solidFill>
                <a:srgbClr val="000000"/>
              </a:solidFill>
              <a:latin typeface="TildaSans"/>
            </a:endParaRPr>
          </a:p>
          <a:p>
            <a:endParaRPr lang="ru-RU" sz="1013" dirty="0" smtClean="0"/>
          </a:p>
          <a:p>
            <a:endParaRPr lang="ru-RU" sz="1013" dirty="0" smtClean="0"/>
          </a:p>
          <a:p>
            <a:endParaRPr lang="ru-RU" sz="1013" dirty="0" smtClean="0">
              <a:solidFill>
                <a:srgbClr val="000000"/>
              </a:solidFill>
              <a:latin typeface="TildaSans"/>
            </a:endParaRPr>
          </a:p>
          <a:p>
            <a:endParaRPr lang="ru-RU" sz="1013" dirty="0" smtClean="0">
              <a:solidFill>
                <a:srgbClr val="000000"/>
              </a:solidFill>
              <a:latin typeface="TildaSans"/>
            </a:endParaRPr>
          </a:p>
          <a:p>
            <a:endParaRPr lang="ru-RU" sz="1013" dirty="0" smtClean="0">
              <a:solidFill>
                <a:srgbClr val="000000"/>
              </a:solidFill>
              <a:latin typeface="TildaSans"/>
            </a:endParaRPr>
          </a:p>
          <a:p>
            <a:r>
              <a:rPr lang="ru-RU" sz="1013" dirty="0" smtClean="0">
                <a:solidFill>
                  <a:srgbClr val="000000"/>
                </a:solidFill>
                <a:latin typeface="TildaSans"/>
              </a:rPr>
              <a:t> </a:t>
            </a:r>
            <a:endParaRPr lang="ru-RU" sz="1013" dirty="0" smtClean="0"/>
          </a:p>
          <a:p>
            <a:pPr lvl="0"/>
            <a:endParaRPr lang="ru-RU" altLang="ru-RU" sz="1013" dirty="0" smtClean="0"/>
          </a:p>
          <a:p>
            <a:endParaRPr lang="ru-RU" sz="1013" dirty="0" smtClean="0"/>
          </a:p>
          <a:p>
            <a:endParaRPr lang="ru-RU" sz="1013" dirty="0" smtClean="0"/>
          </a:p>
          <a:p>
            <a:endParaRPr lang="ru-RU" sz="1013" dirty="0" smtClean="0"/>
          </a:p>
          <a:p>
            <a:endParaRPr lang="ru-RU" sz="1013" dirty="0"/>
          </a:p>
        </p:txBody>
      </p:sp>
      <p:pic>
        <p:nvPicPr>
          <p:cNvPr id="4109" name="Picture 13" descr="Picture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797" r="29116"/>
          <a:stretch/>
        </p:blipFill>
        <p:spPr bwMode="auto">
          <a:xfrm>
            <a:off x="385909" y="3418136"/>
            <a:ext cx="1998945" cy="340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https://yastatic.net/naydex/yandex-search/tkDw12924/c2c096ylB2/f0jsrWIg9JJ8iaZJaK24gTZDFEzUBIH_czZXitbisxH7x4kxZ3a-GBbjUeuysQNalidCM9Y_ZzhymQXRbdUHQlYb4JNPEpu9R7XaeU6KkpM5GlRQwUWC_381QJH91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7786" y="4287747"/>
            <a:ext cx="2520841" cy="189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17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32" t="5214" r="18793" b="11824"/>
          <a:stretch>
            <a:fillRect/>
          </a:stretch>
        </p:blipFill>
        <p:spPr bwMode="auto">
          <a:xfrm>
            <a:off x="2570204" y="6419836"/>
            <a:ext cx="2273645" cy="236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Рисунок 31" descr="litart_106_01.jpg"/>
          <p:cNvPicPr>
            <a:picLocks noChangeAspect="1"/>
          </p:cNvPicPr>
          <p:nvPr/>
        </p:nvPicPr>
        <p:blipFill>
          <a:blip r:embed="rId5" cstate="print"/>
          <a:srcRect b="17976"/>
          <a:stretch>
            <a:fillRect/>
          </a:stretch>
        </p:blipFill>
        <p:spPr>
          <a:xfrm>
            <a:off x="4931722" y="6425514"/>
            <a:ext cx="1740704" cy="2372497"/>
          </a:xfrm>
          <a:prstGeom prst="rect">
            <a:avLst/>
          </a:prstGeom>
        </p:spPr>
      </p:pic>
      <p:pic>
        <p:nvPicPr>
          <p:cNvPr id="33" name="Рисунок 32" descr="nZRD06I1kH0.jpg"/>
          <p:cNvPicPr>
            <a:picLocks noChangeAspect="1"/>
          </p:cNvPicPr>
          <p:nvPr/>
        </p:nvPicPr>
        <p:blipFill>
          <a:blip r:embed="rId6"/>
          <a:srcRect l="6089" r="23020"/>
          <a:stretch>
            <a:fillRect/>
          </a:stretch>
        </p:blipFill>
        <p:spPr>
          <a:xfrm>
            <a:off x="395417" y="6907037"/>
            <a:ext cx="2014151" cy="1890973"/>
          </a:xfrm>
          <a:prstGeom prst="rect">
            <a:avLst/>
          </a:prstGeom>
        </p:spPr>
      </p:pic>
      <p:pic>
        <p:nvPicPr>
          <p:cNvPr id="34" name="Рисунок 33" descr="500_F_1344369_U6YZSyqi6KLMq9uMOQNhjmkzwlaGMg.jpg"/>
          <p:cNvPicPr>
            <a:picLocks noChangeAspect="1"/>
          </p:cNvPicPr>
          <p:nvPr/>
        </p:nvPicPr>
        <p:blipFill>
          <a:blip r:embed="rId7"/>
          <a:srcRect r="44595"/>
          <a:stretch>
            <a:fillRect/>
          </a:stretch>
        </p:blipFill>
        <p:spPr>
          <a:xfrm>
            <a:off x="5198076" y="4297061"/>
            <a:ext cx="1388076" cy="1878983"/>
          </a:xfrm>
          <a:prstGeom prst="rect">
            <a:avLst/>
          </a:prstGeom>
        </p:spPr>
      </p:pic>
      <p:pic>
        <p:nvPicPr>
          <p:cNvPr id="35" name="Picture 7" descr="e496dc18-2082-5f72-9e60-0565f213699b"/>
          <p:cNvPicPr>
            <a:picLocks noChangeAspect="1" noChangeArrowheads="1"/>
          </p:cNvPicPr>
          <p:nvPr/>
        </p:nvPicPr>
        <p:blipFill>
          <a:blip r:embed="rId8"/>
          <a:srcRect l="20312" t="5056" r="37349" b="10762"/>
          <a:stretch>
            <a:fillRect/>
          </a:stretch>
        </p:blipFill>
        <p:spPr bwMode="auto">
          <a:xfrm>
            <a:off x="383059" y="741405"/>
            <a:ext cx="1977082" cy="26196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572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60639"/>
            <a:ext cx="685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Достопримечательности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города-героя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Волгограда</a:t>
            </a:r>
          </a:p>
        </p:txBody>
      </p:sp>
      <p:pic>
        <p:nvPicPr>
          <p:cNvPr id="7" name="Picture 7" descr="011297753678886812"/>
          <p:cNvPicPr>
            <a:picLocks noChangeAspect="1" noChangeArrowheads="1"/>
          </p:cNvPicPr>
          <p:nvPr/>
        </p:nvPicPr>
        <p:blipFill rotWithShape="1">
          <a:blip r:embed="rId2" cstate="print"/>
          <a:srcRect r="13562" b="15198"/>
          <a:stretch/>
        </p:blipFill>
        <p:spPr bwMode="auto">
          <a:xfrm>
            <a:off x="284206" y="6224882"/>
            <a:ext cx="3447535" cy="2255551"/>
          </a:xfrm>
          <a:prstGeom prst="rect">
            <a:avLst/>
          </a:prstGeom>
          <a:noFill/>
        </p:spPr>
      </p:pic>
      <p:pic>
        <p:nvPicPr>
          <p:cNvPr id="8" name="Picture 2" descr="https://avatars.mds.yandex.net/i?id=86c0718a7bd756c0d31b8014a75af5bed471b576-4250988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682" y="3695512"/>
            <a:ext cx="3454137" cy="174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799176" y="3670898"/>
            <a:ext cx="3058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Стадион </a:t>
            </a: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«Волгоград 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Арена» </a:t>
            </a:r>
          </a:p>
          <a:p>
            <a:r>
              <a:rPr lang="ru-RU" sz="1200" b="1" dirty="0" smtClean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200" b="1" dirty="0" smtClean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ыл открыт </a:t>
            </a:r>
            <a:r>
              <a:rPr lang="ru-RU" sz="1200" b="1" dirty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 </a:t>
            </a:r>
            <a:r>
              <a:rPr lang="ru-RU" sz="1200" b="1" dirty="0" smtClean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чемпионату </a:t>
            </a:r>
            <a:r>
              <a:rPr lang="ru-RU" sz="1200" b="1" dirty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200" b="1" dirty="0" smtClean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ира </a:t>
            </a:r>
            <a:r>
              <a:rPr lang="ru-RU" sz="1200" b="1" dirty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 футболу 2018 </a:t>
            </a:r>
            <a:r>
              <a:rPr lang="ru-RU" sz="1200" b="1" dirty="0" smtClean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55979" y="6242589"/>
            <a:ext cx="2843000" cy="1004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Волгоградский мост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Волгу протяженностью 7,1 километра занимает по длине 4-е место среди российских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мостов.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125" b="1" dirty="0">
              <a:solidFill>
                <a:srgbClr val="1D1D1D"/>
              </a:solidFill>
              <a:latin typeface="Suisse Intl"/>
            </a:endParaRPr>
          </a:p>
        </p:txBody>
      </p:sp>
      <p:pic>
        <p:nvPicPr>
          <p:cNvPr id="11" name="Picture 4" descr="https://avatars.mds.yandex.net/i?id=2567110b62654cfdefdc434f04884c4b1d8ce3f2-4599578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559" y="756477"/>
            <a:ext cx="3409164" cy="225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815149" y="730235"/>
            <a:ext cx="30428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Центральная </a:t>
            </a: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набережная-</a:t>
            </a:r>
            <a:endParaRPr lang="ru-RU" sz="1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sz="1200" b="1" dirty="0" smtClean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b="1" dirty="0" smtClean="0">
                <a:solidFill>
                  <a:srgbClr val="00747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длинная прогулочная зона</a:t>
            </a:r>
            <a:r>
              <a:rPr lang="ru-RU" sz="1200" b="1" dirty="0" smtClean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пролегает через весь центр города. Верхняя терраса проходит по улице Чуйкова, а нижняя — вдоль Волги. </a:t>
            </a:r>
            <a:endParaRPr lang="ru-RU" sz="1200" b="1" dirty="0" smtClean="0">
              <a:solidFill>
                <a:srgbClr val="1D1D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Достопримечательности: </a:t>
            </a:r>
            <a:r>
              <a:rPr lang="ru-RU" sz="1200" b="1" dirty="0" smtClean="0">
                <a:solidFill>
                  <a:srgbClr val="00747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амфитеатр</a:t>
            </a:r>
            <a:r>
              <a:rPr lang="ru-RU" sz="1200" b="1" dirty="0" smtClean="0">
                <a:solidFill>
                  <a:srgbClr val="007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200" b="1" dirty="0" smtClean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видом на реку, где летом устраивают </a:t>
            </a:r>
            <a:r>
              <a:rPr lang="ru-RU" sz="1200" b="1" dirty="0" err="1" smtClean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кинопоказы</a:t>
            </a:r>
            <a:r>
              <a:rPr lang="ru-RU" sz="1200" b="1" dirty="0" smtClean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установленный недавно бронекатер БК-31, поднятый со дна Волги в </a:t>
            </a:r>
            <a:r>
              <a:rPr lang="ru-RU" sz="1200" b="1" dirty="0" smtClean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2017-м, центральная </a:t>
            </a:r>
            <a:r>
              <a:rPr lang="ru-RU" sz="1200" b="1" dirty="0" smtClean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лестница с колоннами и здание </a:t>
            </a:r>
            <a:r>
              <a:rPr lang="ru-RU" sz="1200" b="1" dirty="0" err="1" smtClean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речпорта</a:t>
            </a:r>
            <a:r>
              <a:rPr lang="ru-RU" sz="1200" b="1" dirty="0" smtClean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 форме </a:t>
            </a:r>
            <a:r>
              <a:rPr lang="ru-RU" sz="1200" b="1" dirty="0" smtClean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шайбы.</a:t>
            </a:r>
            <a:endParaRPr lang="ru-RU" sz="1200" b="1" dirty="0">
              <a:solidFill>
                <a:srgbClr val="1D1D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025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395" y="263252"/>
            <a:ext cx="5956832" cy="3480845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432486" y="4176585"/>
            <a:ext cx="60177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Географическое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</a:t>
            </a:r>
            <a:endPara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Волгоград расположен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юго-восточной части Восточно-Европейской равнины, на восточном склоне Приволжской возвышенности, на границе с Прикаспийской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низменностью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является административным центром Волгоградской области.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Одной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из особенностей Волгограда является его значительная протяженность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– 90 км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вдоль берега реки. Территория разделена на 8 административных районов: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Тракторозаводский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Краснооктябрьский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Центральный, Дзержинский, Ворошиловский, Советский, Кировский и Красноармейский, а также несколько рабочих посёлков.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Население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 января 2025 года в городе проживает 1 миллион 12 тысяч 219 человек. Национальный состав Волгограда: русские -222 321; армяне -15 200; украинцы -12 216; татары -9760; азербайджанцы -6679; казахи -3831; белорусы -2639; корейцы -2389. </a:t>
            </a:r>
          </a:p>
        </p:txBody>
      </p:sp>
    </p:spTree>
    <p:extLst>
      <p:ext uri="{BB962C8B-B14F-4D97-AF65-F5344CB8AC3E}">
        <p14:creationId xmlns:p14="http://schemas.microsoft.com/office/powerpoint/2010/main" xmlns="" val="260993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00367" y="506628"/>
            <a:ext cx="3195205" cy="1042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Волгоградский скоростной трамвай</a:t>
            </a:r>
          </a:p>
          <a:p>
            <a:r>
              <a:rPr lang="ru-RU" sz="1200" b="1" dirty="0" smtClean="0">
                <a:solidFill>
                  <a:srgbClr val="1D1D1D"/>
                </a:solidFill>
                <a:latin typeface="Times New Roman" pitchFamily="18" charset="0"/>
                <a:cs typeface="Times New Roman" pitchFamily="18" charset="0"/>
              </a:rPr>
              <a:t>выполняет </a:t>
            </a:r>
            <a:r>
              <a:rPr lang="ru-RU" sz="1200" b="1" dirty="0">
                <a:solidFill>
                  <a:srgbClr val="1D1D1D"/>
                </a:solidFill>
                <a:latin typeface="Times New Roman" pitchFamily="18" charset="0"/>
                <a:cs typeface="Times New Roman" pitchFamily="18" charset="0"/>
              </a:rPr>
              <a:t>функции метро: часть его маршрута проходит под землей. Полностью подземных станций на маршруте </a:t>
            </a:r>
            <a:r>
              <a:rPr lang="ru-RU" sz="1200" b="1" dirty="0" smtClean="0">
                <a:solidFill>
                  <a:srgbClr val="1D1D1D"/>
                </a:solidFill>
                <a:latin typeface="Times New Roman" pitchFamily="18" charset="0"/>
                <a:cs typeface="Times New Roman" pitchFamily="18" charset="0"/>
              </a:rPr>
              <a:t>пять. </a:t>
            </a:r>
            <a:endParaRPr lang="ru-RU" sz="1200" b="1" dirty="0">
              <a:solidFill>
                <a:srgbClr val="1D1D1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yandex-images.clstorage.net/4Tdt9d203/250e15OFz/Bb6IiG05Zqh5i_xqr4cAjyVZYrw6nfCPB6A3MurrUtIcZqSatRaplYpXVqpCmUDDI-P5oou2GMyBWiGKZhiRGlX31NVcIH7JKMbQF_-nDJstLBewfuyYnnPJPkOCsju6IEa5LkDOKRAS_s9u03ylx3u6zdPrh22NpSZwho-E3F8RNtxs7WGnqAm_GYJbp2iPETwSGDJIiBq30HqHhldjD9nTOeZ4BiXMpvo38vMUkZ-HL3kT_6th-eCupIITQVh7Bc4QmC0ZJ6AJNxGCwyuQ94EweuS-VAyis8wOez6zkwcZC822FPoNMEb6M2pzgMnLG8etj0v_ORFU2tyC93Ech63WHNBRYZsglSNVfutnaNMpENZcElzEvtPMEheGt2-LGQ89BtyaYcCi9rcq0wzRc_8jOd_bB8UR8DbY5tvl-FuxRiC85WVL-FVDecoH42AbBXQO2I78CKLvlCKTUmtvB2nXER6gniGIRkZTwv8wTTdD1zVrw9tpFdAqsDZPEWxnoW68wFHJ90gVnx02B2Pg94WYRsD2HOjmw1QyiwJjt5N94_n6AFIlVCZWQ8ZT8Fk7h7vR12en0Q3kTux2s8WcL2G-vLx1IZMIKR8dRgMv6EctiELMAoyclivYfhuyS_MnDWfNFvxaYTyqGpPq-whVzxvTUeOrZ52BAALwVi8p-FuZAqyEIUHvSAELuXZvZ1i_AYgKoGrU5Cb31HpjgkdzXwkvqfqoKqmg0nbXZudk3T8721FjY5-lEXA-NELbcXwfBfrYfMHZbxTti60Gd6e8j1Eodrg6jPzONxyW8-LnSxeVVzX-bKIdxCr6Y4LH-AXffzfpe8MfRcmYDuy2b9EMZ7UqgEQB4SOYeQO96k9XDBuJWOpI8kBkysfY_psaK4PrsctZ_vROffi-3p9OY0Q5vyOz5ZeH40FBlNYI8lsxmMuhgiRIDWVLxBGvWV5_y4w7YSQWUDqoDD6_AIJPbqs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791" y="535505"/>
            <a:ext cx="3304573" cy="220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99221" y="3336377"/>
            <a:ext cx="31104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Волгоградский планетарий-</a:t>
            </a:r>
            <a:endParaRPr lang="ru-RU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</a:t>
            </a:r>
            <a:r>
              <a:rPr lang="ru-RU" sz="1200" b="1" dirty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 в 1954 году и стал третьим в стране после Московского и Киевского. Над куполом здания возвышается статуя женщины с голубем мира — последняя работа скульптора Веры Мухиной, автора знаменитого памятника «Рабочий и колхозница». </a:t>
            </a:r>
          </a:p>
        </p:txBody>
      </p:sp>
      <p:pic>
        <p:nvPicPr>
          <p:cNvPr id="19460" name="Picture 4" descr="https://yastatic.net/naydex/yandex-search/LyTh6g341/05e5e5xEag/pE7EzdVwyUS7A_cTf-0Ysj34_Kd_1QjHsazKquryzNcRm2M5EfDSnTH6YoDTzoCS6lsA7YEu3SXQugPFAdtZuYdwgtT4XKZonS-WOFfENZkyoeXscpsBxqD5gbbrx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05" y="3371885"/>
            <a:ext cx="3319634" cy="248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11578" y="6446582"/>
            <a:ext cx="307342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Музей-панорама «Сталинградская битва»,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мельница </a:t>
            </a:r>
            <a:r>
              <a:rPr lang="ru-RU" sz="1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Гергардта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1D1D1D"/>
                </a:solidFill>
                <a:latin typeface="Times New Roman" pitchFamily="18" charset="0"/>
                <a:cs typeface="Times New Roman" pitchFamily="18" charset="0"/>
              </a:rPr>
              <a:t>Главный </a:t>
            </a:r>
            <a:r>
              <a:rPr lang="ru-RU" sz="1200" b="1" dirty="0">
                <a:solidFill>
                  <a:srgbClr val="1D1D1D"/>
                </a:solidFill>
                <a:latin typeface="Times New Roman" pitchFamily="18" charset="0"/>
                <a:cs typeface="Times New Roman" pitchFamily="18" charset="0"/>
              </a:rPr>
              <a:t>объект музея — впечатляющее живописное круговое полотно, на котором изображены события Сталинградской битвы. Над созданием панорамы работали семь художников-баталистов, которые расписали холст площадью около 2000 квадратных </a:t>
            </a:r>
            <a:r>
              <a:rPr lang="ru-RU" sz="1200" b="1" dirty="0" smtClean="0">
                <a:solidFill>
                  <a:srgbClr val="1D1D1D"/>
                </a:solidFill>
                <a:latin typeface="Times New Roman" pitchFamily="18" charset="0"/>
                <a:cs typeface="Times New Roman" pitchFamily="18" charset="0"/>
              </a:rPr>
              <a:t>метров. </a:t>
            </a:r>
            <a:r>
              <a:rPr lang="ru-RU" sz="1200" b="1" dirty="0">
                <a:solidFill>
                  <a:srgbClr val="1D1D1D"/>
                </a:solidFill>
                <a:latin typeface="Times New Roman" pitchFamily="18" charset="0"/>
                <a:cs typeface="Times New Roman" pitchFamily="18" charset="0"/>
              </a:rPr>
              <a:t>Рядом с музеем стоят руины старой мельницы купца </a:t>
            </a:r>
            <a:r>
              <a:rPr lang="ru-RU" sz="1200" b="1" dirty="0" err="1">
                <a:solidFill>
                  <a:srgbClr val="1D1D1D"/>
                </a:solidFill>
                <a:latin typeface="Times New Roman" pitchFamily="18" charset="0"/>
                <a:cs typeface="Times New Roman" pitchFamily="18" charset="0"/>
              </a:rPr>
              <a:t>Гергардта</a:t>
            </a:r>
            <a:r>
              <a:rPr lang="ru-RU" sz="1200" b="1" dirty="0">
                <a:solidFill>
                  <a:srgbClr val="1D1D1D"/>
                </a:solidFill>
                <a:latin typeface="Times New Roman" pitchFamily="18" charset="0"/>
                <a:cs typeface="Times New Roman" pitchFamily="18" charset="0"/>
              </a:rPr>
              <a:t> — напоминание о том, как выглядел Волгоград в 1945 году. </a:t>
            </a:r>
          </a:p>
        </p:txBody>
      </p:sp>
      <p:pic>
        <p:nvPicPr>
          <p:cNvPr id="10" name="Picture 7" descr="maxresdefa"/>
          <p:cNvPicPr>
            <a:picLocks noChangeAspect="1" noChangeArrowheads="1"/>
          </p:cNvPicPr>
          <p:nvPr/>
        </p:nvPicPr>
        <p:blipFill>
          <a:blip r:embed="rId4"/>
          <a:srcRect l="5518" r="2878"/>
          <a:stretch>
            <a:fillRect/>
          </a:stretch>
        </p:blipFill>
        <p:spPr bwMode="auto">
          <a:xfrm>
            <a:off x="182703" y="6423468"/>
            <a:ext cx="3342445" cy="20526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3745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56005" y="5277465"/>
            <a:ext cx="3429000" cy="182357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25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Павших Борцов и Аллея Героев</a:t>
            </a:r>
          </a:p>
          <a:p>
            <a:r>
              <a:rPr lang="ru-RU" sz="1125" b="1" dirty="0" smtClean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</a:t>
            </a:r>
            <a:r>
              <a:rPr lang="ru-RU" sz="1125" b="1" dirty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памятник-обелиск защитникам Сталинграда с Вечным огнем, у которого </a:t>
            </a:r>
            <a:r>
              <a:rPr lang="ru-RU" sz="1125" b="1" dirty="0" smtClean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несут вахту памяти школьники— Пост </a:t>
            </a:r>
            <a:r>
              <a:rPr lang="ru-RU" sz="1125" b="1" dirty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 </a:t>
            </a:r>
            <a:r>
              <a:rPr lang="ru-RU" sz="1125" b="1" dirty="0" smtClean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</a:t>
            </a:r>
            <a:r>
              <a:rPr lang="ru-RU" sz="1125" b="1" dirty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сквере рядом с Вечным огнем растет тополь, который пережил Сталинградскую </a:t>
            </a:r>
            <a:r>
              <a:rPr lang="ru-RU" sz="1125" b="1" dirty="0" smtClean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битву. </a:t>
            </a:r>
            <a:r>
              <a:rPr lang="ru-RU" sz="1125" b="1" dirty="0" smtClean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Аллея Героев</a:t>
            </a:r>
            <a:r>
              <a:rPr lang="ru-RU" sz="1125" b="1" dirty="0" smtClean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5" b="1" dirty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начинается от площади, ведет к набережной города. Здесь установлены мемориальные стелы в память о героях Сталинградской битвы.</a:t>
            </a:r>
          </a:p>
        </p:txBody>
      </p:sp>
      <p:pic>
        <p:nvPicPr>
          <p:cNvPr id="9" name="Picture 2" descr="https://avatars.dzeninfra.ru/get-zen_doc/4460346/pub_60e06c467671f13f0134ed4e_622b08cae881b82d80ee7abe/scale_240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77"/>
          <a:stretch/>
        </p:blipFill>
        <p:spPr bwMode="auto">
          <a:xfrm>
            <a:off x="274240" y="292905"/>
            <a:ext cx="2922875" cy="252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266989" y="308919"/>
            <a:ext cx="3429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 </a:t>
            </a: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Павлова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Сталинградская битва подарила нам тысячи примеров мужества и отваги советских бойцов, стоявших насмерть пред лицом превосходящей армии противника. Одним из очагов героизма стал дом под номером 61 на Пензенской улице, который вошел в историю как дом Павлова. Именно такую фамилию носил молодой сержант Яков Федотович Павлов, под чьим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руководством бойцы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обороняли дом на протяжении 58 дней.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защитников дома стали свидетелями победы в 1945-м, а сам Я. Ф. Павлов дожил до 1981 года и скончался в возрасте 63 лет. После войны дом Павлова восстановили одним из первых в Сталинграде, а знаменитая стена-памятник на торцевой стороне появилась на 40-летнюю годовщину Победы. Напротив неё вы можете увидеть изувеченное обстрелами здание. </a:t>
            </a:r>
            <a:endParaRPr lang="ru-RU" sz="1200" dirty="0"/>
          </a:p>
        </p:txBody>
      </p:sp>
      <p:pic>
        <p:nvPicPr>
          <p:cNvPr id="11" name="Рисунок 10" descr="2799938_aa9e199a60a787bbec7317f10db98a6f_800.jpg"/>
          <p:cNvPicPr>
            <a:picLocks noChangeAspect="1"/>
          </p:cNvPicPr>
          <p:nvPr/>
        </p:nvPicPr>
        <p:blipFill>
          <a:blip r:embed="rId3"/>
          <a:srcRect l="10198" r="7823"/>
          <a:stretch>
            <a:fillRect/>
          </a:stretch>
        </p:blipFill>
        <p:spPr>
          <a:xfrm>
            <a:off x="284205" y="2921909"/>
            <a:ext cx="2887221" cy="2342069"/>
          </a:xfrm>
          <a:prstGeom prst="rect">
            <a:avLst/>
          </a:prstGeom>
        </p:spPr>
      </p:pic>
      <p:pic>
        <p:nvPicPr>
          <p:cNvPr id="13" name="Рисунок 12" descr="1694555343_happylove-top-p-ploshchad-pavshikh-bortsov-volgograd-foto-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6562" y="5334000"/>
            <a:ext cx="2879124" cy="1919417"/>
          </a:xfrm>
          <a:prstGeom prst="rect">
            <a:avLst/>
          </a:prstGeom>
        </p:spPr>
      </p:pic>
      <p:pic>
        <p:nvPicPr>
          <p:cNvPr id="14" name="Рисунок 13" descr="w1056h594fil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276" y="7320991"/>
            <a:ext cx="2891481" cy="162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765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2506" y="358345"/>
            <a:ext cx="328549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Остров </a:t>
            </a:r>
            <a:r>
              <a:rPr lang="ru-RU" sz="1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Людникова</a:t>
            </a:r>
            <a:endParaRPr lang="ru-RU" sz="1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b="1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районе завода «Баррикады», одного из крупнейших предприятий Волгограда, находится мемориал «Остров </a:t>
            </a:r>
            <a:r>
              <a:rPr lang="ru-RU" sz="1200" b="1" dirty="0" err="1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Людникова</a:t>
            </a:r>
            <a:r>
              <a:rPr lang="ru-RU" sz="1200" b="1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Назван он именем полковника </a:t>
            </a:r>
            <a:r>
              <a:rPr lang="ru-RU" sz="1200" b="1" dirty="0" err="1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Людникова</a:t>
            </a:r>
            <a:r>
              <a:rPr lang="ru-RU" sz="1200" b="1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командовавшего 138-й стрелковой дивизией, которая в 1942 году держала здесь оборону.</a:t>
            </a:r>
          </a:p>
          <a:p>
            <a:r>
              <a:rPr lang="ru-RU" sz="1200" b="1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солдаты на протяжении целых 40 дней сдерживали превосходящие силы противника, стремящегося прорваться к берегу Волги и местным заводам. </a:t>
            </a:r>
          </a:p>
        </p:txBody>
      </p:sp>
      <p:pic>
        <p:nvPicPr>
          <p:cNvPr id="3" name="Picture 2" descr="Мемориал «Остров Людникова»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518"/>
          <a:stretch/>
        </p:blipFill>
        <p:spPr bwMode="auto">
          <a:xfrm>
            <a:off x="265589" y="357713"/>
            <a:ext cx="3149785" cy="260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icture 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63"/>
          <a:stretch/>
        </p:blipFill>
        <p:spPr bwMode="auto">
          <a:xfrm>
            <a:off x="244140" y="3478105"/>
            <a:ext cx="3166671" cy="213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577281" y="3483215"/>
            <a:ext cx="31077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Волго-Донской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канал</a:t>
            </a:r>
            <a:endParaRPr lang="ru-RU" sz="1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1D1D1D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200" b="1" dirty="0" smtClean="0">
                <a:solidFill>
                  <a:srgbClr val="1D1D1D"/>
                </a:solidFill>
                <a:latin typeface="Times New Roman" pitchFamily="18" charset="0"/>
                <a:cs typeface="Times New Roman" pitchFamily="18" charset="0"/>
              </a:rPr>
              <a:t> Красноармейском районе города разбит парк с набережной. Он расположен на высоком берегу, откуда открывается вид на шлюз № 1, самый интересный из всех по архитектуре. </a:t>
            </a:r>
            <a:endParaRPr lang="ru-RU" sz="1200" b="1" dirty="0">
              <a:solidFill>
                <a:srgbClr val="1D1D1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54511" y="6117780"/>
            <a:ext cx="30057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</a:t>
            </a: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Ленину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входа в Волго-Донской канал — это самый высокий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мире, чья высота вместе с постаментом составляет 57 м, без — 27 м. </a:t>
            </a:r>
            <a:endParaRPr lang="ru-RU" sz="1200" dirty="0"/>
          </a:p>
        </p:txBody>
      </p:sp>
      <p:pic>
        <p:nvPicPr>
          <p:cNvPr id="14" name="Рисунок 13" descr="4da78901-90d6-4d3e-a3dc-0fab299e6d8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21" y="6166195"/>
            <a:ext cx="3262183" cy="21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185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517" b="25943"/>
          <a:stretch>
            <a:fillRect/>
          </a:stretch>
        </p:blipFill>
        <p:spPr bwMode="auto">
          <a:xfrm>
            <a:off x="367170" y="383059"/>
            <a:ext cx="6197535" cy="248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2299" y="3147763"/>
            <a:ext cx="61767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счастья и солнца,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прекрасен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вновь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над Волгой стоишь величаво.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Волгоград — наша доблесть и наша любовь,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Волгоград — наша гордость и слава!</a:t>
            </a:r>
          </a:p>
        </p:txBody>
      </p:sp>
      <p:pic>
        <p:nvPicPr>
          <p:cNvPr id="5" name="Рисунок 4" descr="Родина-мать-Волгоград-достопримечательности-фот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345" y="4883464"/>
            <a:ext cx="6190737" cy="386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939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5127" y="2922705"/>
            <a:ext cx="2378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ПРОМЫШЛЕННЫЙ И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ЭКОНОМИЧЕСКИЙ ЦЕНТР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ЮГА РОССИИ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03256" y="2887769"/>
            <a:ext cx="19462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82962" y="2867372"/>
            <a:ext cx="1928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С 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СОВРЕМЕННОЙ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СИСТЕМОЙ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2819" y="3649161"/>
            <a:ext cx="2106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ИННОВАЦИЙ,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 И НОВОЙ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681227" y="3611552"/>
            <a:ext cx="20388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ТУРИСТИЧЕСКИЙ 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ЦЕНТРТРАНСПОРТНО-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ЛОГИСТИЧЕСКИЙ ЦЕНТР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77024" y="3721598"/>
            <a:ext cx="202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ВОЗМОЖНОСТЕЙ ДЛЯ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САМОРЕАЛИЗАЦИИ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МОЛОДЕЖИ</a:t>
            </a:r>
          </a:p>
        </p:txBody>
      </p:sp>
      <p:pic>
        <p:nvPicPr>
          <p:cNvPr id="11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1353" y="4627371"/>
            <a:ext cx="2491294" cy="182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93024" y="4719918"/>
            <a:ext cx="1828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ВМК «Красный Октябрь»</a:t>
            </a:r>
            <a:endParaRPr lang="ru-RU" sz="9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6" descr="Picture 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79"/>
          <a:stretch/>
        </p:blipFill>
        <p:spPr bwMode="auto">
          <a:xfrm>
            <a:off x="2045349" y="5245781"/>
            <a:ext cx="2440751" cy="171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Проезжал мимо на электричке лет пять назад. Фотографировал через окно, поэтому блики на фото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510" r="46400"/>
          <a:stretch/>
        </p:blipFill>
        <p:spPr bwMode="auto">
          <a:xfrm>
            <a:off x="4491318" y="6745403"/>
            <a:ext cx="2009707" cy="209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830"/>
          <a:stretch>
            <a:fillRect/>
          </a:stretch>
        </p:blipFill>
        <p:spPr bwMode="auto">
          <a:xfrm>
            <a:off x="173367" y="4670684"/>
            <a:ext cx="1910927" cy="195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Picture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409"/>
          <a:stretch>
            <a:fillRect/>
          </a:stretch>
        </p:blipFill>
        <p:spPr bwMode="auto">
          <a:xfrm>
            <a:off x="2097741" y="7490013"/>
            <a:ext cx="2447366" cy="120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647"/>
          <a:stretch>
            <a:fillRect/>
          </a:stretch>
        </p:blipFill>
        <p:spPr bwMode="auto">
          <a:xfrm>
            <a:off x="188259" y="6853221"/>
            <a:ext cx="2147419" cy="190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 descr="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842" y="155695"/>
            <a:ext cx="6116595" cy="269130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199503" y="185351"/>
            <a:ext cx="2557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Экономика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502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0064" y="55790"/>
            <a:ext cx="66479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Волгоград-культурный центр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84606" y="493761"/>
            <a:ext cx="3205942" cy="2654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ТЕАТРЫ: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Волгоградский музыкальный театр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Театр юного зрителя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Волгоградский молодежный театр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Царицынская опера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Волгоградский музыкально-драматический казачий театр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Новый экспериментальный театр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013" dirty="0"/>
          </a:p>
          <a:p>
            <a:endParaRPr lang="ru-RU" sz="1013" dirty="0"/>
          </a:p>
          <a:p>
            <a:endParaRPr lang="ru-RU" sz="1013" dirty="0"/>
          </a:p>
          <a:p>
            <a:endParaRPr lang="ru-RU" sz="1013" dirty="0"/>
          </a:p>
        </p:txBody>
      </p:sp>
      <p:pic>
        <p:nvPicPr>
          <p:cNvPr id="6" name="Picture 8" descr="maxresdefault"/>
          <p:cNvPicPr>
            <a:picLocks noChangeAspect="1" noChangeArrowheads="1"/>
          </p:cNvPicPr>
          <p:nvPr/>
        </p:nvPicPr>
        <p:blipFill>
          <a:blip r:embed="rId2" cstate="print"/>
          <a:srcRect l="16341" t="9052" r="21654" b="6944"/>
          <a:stretch>
            <a:fillRect/>
          </a:stretch>
        </p:blipFill>
        <p:spPr bwMode="auto">
          <a:xfrm>
            <a:off x="472499" y="550510"/>
            <a:ext cx="2878822" cy="219269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435178" y="2910682"/>
            <a:ext cx="313861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МУЗЕИ: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Музей-панорама «Сталинградская битва»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Мемориальный комплекс «Героям Сталинградской битвы» на Мамаевом кургане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Волгоградский музей изобразительных искусств им. И.И Машкова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Краеведческий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Мемориально-исторический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 истории волго-донского канала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 Дети Царицына,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Сталинграда, Волгограда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Picture 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24" t="6776" r="11402" b="6976"/>
          <a:stretch/>
        </p:blipFill>
        <p:spPr bwMode="auto">
          <a:xfrm>
            <a:off x="478559" y="3549456"/>
            <a:ext cx="2886899" cy="219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496963" y="6610866"/>
            <a:ext cx="3193584" cy="2766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БИБЛИОТЕКИ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Волгоградская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областная универсальная научная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 им. М. Горького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Волгоградская областная библиотека для молодежи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Волгоградская областная детская библиотека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Центральная городская детская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 А. С.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Пушкина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2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2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2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6" name="Picture 4" descr="Натюрморты и пейзажи художника Зонова выставят в Горьковской библиотеке Новости Волгоград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034" y="6624964"/>
            <a:ext cx="2869691" cy="162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199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823" r="9633" b="12818"/>
          <a:stretch>
            <a:fillRect/>
          </a:stretch>
        </p:blipFill>
        <p:spPr bwMode="auto">
          <a:xfrm>
            <a:off x="3632200" y="762000"/>
            <a:ext cx="2764614" cy="127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Волгоград –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крупнейший центр науки и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Нижнем Поволжье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139"/>
          <a:stretch>
            <a:fillRect/>
          </a:stretch>
        </p:blipFill>
        <p:spPr bwMode="auto">
          <a:xfrm>
            <a:off x="287799" y="763372"/>
            <a:ext cx="3001501" cy="131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flipH="1">
            <a:off x="266700" y="4685949"/>
            <a:ext cx="279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Волгоградский государственный социально-педагогический университет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" y="2197100"/>
            <a:ext cx="2959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Волгоградский государственный университет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4" name="Picture 10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846"/>
          <a:stretch>
            <a:fillRect/>
          </a:stretch>
        </p:blipFill>
        <p:spPr bwMode="auto">
          <a:xfrm>
            <a:off x="3653506" y="3032486"/>
            <a:ext cx="2770229" cy="160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533053" y="4678807"/>
            <a:ext cx="2766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Волгоградский государственный аграрный университет</a:t>
            </a: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0200" y="7124700"/>
            <a:ext cx="274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Волгоградский государственный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технический университет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19500" y="2120900"/>
            <a:ext cx="279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Волгоградский государственный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 descr="scale_1200.jpg"/>
          <p:cNvPicPr>
            <a:picLocks noChangeAspect="1"/>
          </p:cNvPicPr>
          <p:nvPr/>
        </p:nvPicPr>
        <p:blipFill>
          <a:blip r:embed="rId5" cstate="print"/>
          <a:srcRect r="11066" b="31206"/>
          <a:stretch>
            <a:fillRect/>
          </a:stretch>
        </p:blipFill>
        <p:spPr>
          <a:xfrm>
            <a:off x="330200" y="5710767"/>
            <a:ext cx="2755900" cy="1421200"/>
          </a:xfrm>
          <a:prstGeom prst="rect">
            <a:avLst/>
          </a:prstGeom>
        </p:spPr>
      </p:pic>
      <p:pic>
        <p:nvPicPr>
          <p:cNvPr id="18" name="Рисунок 17" descr="2018-10-05-16-46-01-0_03828300.jpg"/>
          <p:cNvPicPr>
            <a:picLocks noChangeAspect="1"/>
          </p:cNvPicPr>
          <p:nvPr/>
        </p:nvPicPr>
        <p:blipFill>
          <a:blip r:embed="rId6"/>
          <a:srcRect t="2853" b="20329"/>
          <a:stretch>
            <a:fillRect/>
          </a:stretch>
        </p:blipFill>
        <p:spPr>
          <a:xfrm>
            <a:off x="304800" y="3073400"/>
            <a:ext cx="2777489" cy="1600199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644900" y="7169835"/>
            <a:ext cx="2806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Волгоградская академия МВД России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20130520135156.jpg"/>
          <p:cNvPicPr>
            <a:picLocks noChangeAspect="1"/>
          </p:cNvPicPr>
          <p:nvPr/>
        </p:nvPicPr>
        <p:blipFill>
          <a:blip r:embed="rId7"/>
          <a:srcRect t="16979" b="11994"/>
          <a:stretch>
            <a:fillRect/>
          </a:stretch>
        </p:blipFill>
        <p:spPr>
          <a:xfrm>
            <a:off x="3606800" y="5740400"/>
            <a:ext cx="2787650" cy="141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323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чётный_гражданин_города-героя_Волгоград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04336" y="444546"/>
            <a:ext cx="1902941" cy="268268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92627" y="1025611"/>
            <a:ext cx="38800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«Почётный гражданин 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города-героя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Волгограда» — звание, которое является высшим признанием заслуг перед Волгоградом и его жителями.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4270" y="3200400"/>
            <a:ext cx="26196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Нагрудный знак «Почётный гражданин города-героя Волгограда</a:t>
            </a:r>
            <a:r>
              <a:rPr lang="ru-RU" sz="1200" b="1" dirty="0">
                <a:solidFill>
                  <a:srgbClr val="202122"/>
                </a:solidFill>
                <a:latin typeface="Arial" panose="020B0604020202020204" pitchFamily="34" charset="0"/>
              </a:rPr>
              <a:t>»</a:t>
            </a:r>
            <a:endParaRPr lang="ru-RU" sz="1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02692" y="6771503"/>
            <a:ext cx="37628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 smtClean="0">
              <a:solidFill>
                <a:srgbClr val="2021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4269" y="4040659"/>
            <a:ext cx="591888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Звание присваивается гражданам Российской Федерации и других государств за особые заслуги в области общественной и государственной деятельности, развития науки, культуры, спорта, производства и благотворительности. Также его могут получить за отличия в боевых действиях, направленных на защиту Отечества, жизни и здоровья 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людей.</a:t>
            </a:r>
          </a:p>
          <a:p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присвоении звания Почётный гражданин города-героя Волгограда было утверждено </a:t>
            </a:r>
            <a:r>
              <a:rPr lang="ru-RU" b="1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1968 году.</a:t>
            </a:r>
            <a:endParaRPr lang="ru-RU" b="1" dirty="0" smtClean="0">
              <a:solidFill>
                <a:srgbClr val="2021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130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volgadmin.ru/Content/Images/Heroes/buden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542" y="509891"/>
            <a:ext cx="1895664" cy="2478947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7837" y="3089189"/>
            <a:ext cx="580767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первых Маршалов Советского Союза, трижды Герой Советского Союза, участник первой мировой, гражданской войн, обороны Царицына.</a:t>
            </a:r>
          </a:p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ноября 1919 года - командарм Первой Конной армии. Командуя Конной армией, Буденный превратил ее в подвижную ударную силу, сыгравшую решающую роль в целом ряде 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стратегических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операций гражданской войны (ликвидация </a:t>
            </a:r>
            <a:r>
              <a:rPr lang="ru-RU" sz="14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деникинской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армии на юге России, разгром армии Пилсудского на Украине, ликвидация Врангеля в Северной Таврии и Крыму). Буденный проявил себя талантливым кавалерийским командиром, и в мае 1921 года его назначают членом Военного Совета Северо-Кавказского военного округа, а через год и заместителем командующего войсками этого округа.</a:t>
            </a:r>
          </a:p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апреля 1924 года С.М. Буденный в течение 13 лет - инспектор кавалерии Красной Армии.</a:t>
            </a:r>
          </a:p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1940 года Семен Михайлович - первый заместитель народного комиссара обороны.</a:t>
            </a:r>
          </a:p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Великой Отечественной войны Буденный занимал 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должности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главнокомандующего войсками Юго-Западного и </a:t>
            </a:r>
            <a:r>
              <a:rPr lang="ru-RU" sz="14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Северо-Кавказского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направлений,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командующего войсками Западного резервного фронта и командующего кавалерией Вооруженных Сил СССР.</a:t>
            </a:r>
          </a:p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Семен Михайлович Буденный - первый "Почетный гражданин города-героя Волгограда". Это звание ему было присвоено решением Волгоградского городского Совета депутатов трудящихся от 4 мая 1970 года за особые заслуги в защите нашего города в годы гражданской и Великой Отечественной войн и в связи с 50-летием разгрома белогвардейских войск под Царицыном.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44703" y="1186999"/>
            <a:ext cx="33072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БУДЕННЫЙ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Семен Михайлович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(1883-1973)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68579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очетные граждане города-героя Волгограда</a:t>
            </a: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1991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volgadmin.ru/Content/Images/Heroes/eremenk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954" y="402063"/>
            <a:ext cx="1959219" cy="2501774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28300" y="907923"/>
            <a:ext cx="27667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ЕРЕМЕНКО</a:t>
            </a:r>
            <a:b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Андрей Иванович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(1892-1970)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6627" y="3015048"/>
            <a:ext cx="620309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Маршал Советского Союза, Герой Советского Союза.</a:t>
            </a:r>
          </a:p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первую мировую войну А.И. Еременко участвовал в боях с австро-венграми, был ранен. В гражданскую войну командовал организованным им партизанским отрядом, был заместителем председателя революционного комитета, заместителем командира эскадрона. Служил в 1-й Конной армии.</a:t>
            </a:r>
          </a:p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окончания гражданской войны окончил Высшую кавалерийскую школу и находился на должностях начальника штаба полка, командира полка, командира кавалерийской дивизии.</a:t>
            </a:r>
          </a:p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1936 году успешно закончил Военную академию имени Фрунзе.</a:t>
            </a:r>
          </a:p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первых и до последних дней Великой Отечественной войны Еременко 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принимал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участие в боях против немецко-фашистских захватчиков. </a:t>
            </a:r>
          </a:p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самый трудный период Сталинградской битвы (август, сентябрь) Еременко 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командовал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двумя фронтами: Сталинградским и 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Юго-Восточным. </a:t>
            </a:r>
            <a:endParaRPr lang="ru-RU" sz="1400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послевоенное время Андрей Иванович 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командовал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войсками Прикарпатского, Западно-Сибирского и Северо-Кавказского военных округов, с 1958 года он генеральный инспектор Министерства обороны СССР.</a:t>
            </a:r>
          </a:p>
          <a:p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память о Маршале Еременко в городе Волгограде его именем названа одна из улиц.</a:t>
            </a:r>
          </a:p>
          <a:p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Звание "Почетный гражданин города-героя Волгограда" присвоено Андрею Ивановичу Еременко решением Волгоградского городского Совета депутатов трудящихся от 4 мая 1970 года за особые заслуги, проявленные в обороне города и в разгроме немецко-фашистских войск в Сталинградской битве</a:t>
            </a:r>
            <a:r>
              <a:rPr lang="ru-RU" sz="1400" b="1" dirty="0">
                <a:solidFill>
                  <a:srgbClr val="333333"/>
                </a:solidFill>
                <a:latin typeface="PT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57809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1077</TotalTime>
  <Words>4434</Words>
  <Application>Microsoft Office PowerPoint</Application>
  <PresentationFormat>Экран (4:3)</PresentationFormat>
  <Paragraphs>302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Аня</dc:creator>
  <cp:lastModifiedBy>Admin</cp:lastModifiedBy>
  <cp:revision>58</cp:revision>
  <dcterms:created xsi:type="dcterms:W3CDTF">2025-06-23T10:36:29Z</dcterms:created>
  <dcterms:modified xsi:type="dcterms:W3CDTF">2025-06-30T14:43:32Z</dcterms:modified>
</cp:coreProperties>
</file>