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4" r:id="rId4"/>
    <p:sldId id="263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13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2428868"/>
            <a:ext cx="7786742" cy="3857652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>« Привязанность </a:t>
            </a:r>
            <a:br>
              <a:rPr lang="ru-RU" sz="4400" b="1" dirty="0" smtClean="0"/>
            </a:br>
            <a:r>
              <a:rPr lang="ru-RU" sz="4400" b="1" dirty="0" smtClean="0"/>
              <a:t>или как сделать жизнь ребенка более </a:t>
            </a:r>
            <a:br>
              <a:rPr lang="ru-RU" sz="4400" b="1" dirty="0" smtClean="0"/>
            </a:br>
            <a:r>
              <a:rPr lang="ru-RU" sz="4400" b="1" dirty="0" smtClean="0"/>
              <a:t>безопасной и счастливой »</a:t>
            </a:r>
            <a:br>
              <a:rPr lang="ru-RU" sz="4400" b="1" dirty="0" smtClean="0"/>
            </a:br>
            <a:endParaRPr lang="ru-RU" sz="4400" b="1" dirty="0"/>
          </a:p>
        </p:txBody>
      </p:sp>
      <p:pic>
        <p:nvPicPr>
          <p:cNvPr id="5" name="Picture 2" descr="C:\Users\Психолог\Desktop\символ гармо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0"/>
            <a:ext cx="2000264" cy="1849858"/>
          </a:xfrm>
          <a:prstGeom prst="rect">
            <a:avLst/>
          </a:prstGeom>
          <a:noFill/>
        </p:spPr>
      </p:pic>
      <p:pic>
        <p:nvPicPr>
          <p:cNvPr id="4" name="Picture 2" descr="https://sozvezdiye-vlg.ru/wp-content/themes/colorbox/images/wordpres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0"/>
            <a:ext cx="2214585" cy="2214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642918"/>
            <a:ext cx="6790580" cy="228601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Привязанность — это взаимный процесс образования эмоциональных связей между людьми, которые сохраняются неопределенное время, </a:t>
            </a:r>
            <a:br>
              <a:rPr lang="ru-RU" sz="2800" b="1" dirty="0" smtClean="0"/>
            </a:br>
            <a:r>
              <a:rPr lang="ru-RU" sz="2800" b="1" dirty="0" smtClean="0"/>
              <a:t>даже если люди разделены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357430"/>
            <a:ext cx="8076464" cy="4071966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r>
              <a:rPr lang="ru-RU" sz="2000" b="1" i="1" dirty="0" smtClean="0"/>
              <a:t>Для взрослых </a:t>
            </a:r>
            <a:r>
              <a:rPr lang="ru-RU" sz="2000" i="1" dirty="0" smtClean="0"/>
              <a:t>— необходимая вещь, объединяющая между собой самых близких людей.</a:t>
            </a:r>
          </a:p>
          <a:p>
            <a:endParaRPr lang="ru-RU" sz="2000" i="1" dirty="0" smtClean="0"/>
          </a:p>
          <a:p>
            <a:r>
              <a:rPr lang="ru-RU" sz="2000" b="1" i="1" dirty="0" smtClean="0"/>
              <a:t>Для детей </a:t>
            </a:r>
            <a:r>
              <a:rPr lang="ru-RU" sz="2000" i="1" dirty="0" smtClean="0"/>
              <a:t>— первичная потребность, основа основ. Без привязанности к своему взрослому ребенок не в состоянии выжить. </a:t>
            </a:r>
            <a:endParaRPr lang="ru-RU" sz="20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dirty="0" smtClean="0"/>
          </a:p>
        </p:txBody>
      </p:sp>
      <p:pic>
        <p:nvPicPr>
          <p:cNvPr id="4" name="Picture 2" descr="C:\Users\Психолог\Desktop\символ гармо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5084366"/>
            <a:ext cx="1714512" cy="1773633"/>
          </a:xfrm>
          <a:prstGeom prst="rect">
            <a:avLst/>
          </a:prstGeom>
          <a:noFill/>
        </p:spPr>
      </p:pic>
      <p:pic>
        <p:nvPicPr>
          <p:cNvPr id="5" name="Picture 2" descr="https://sozvezdiye-vlg.ru/wp-content/themes/colorbox/images/wordpres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2286024" cy="2285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214290"/>
            <a:ext cx="6790580" cy="221457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Надежная привязанность становится предпосылкой для гармоничного поведения, благополучия, здоровья, </a:t>
            </a:r>
            <a:br>
              <a:rPr lang="ru-RU" sz="2400" b="1" dirty="0" smtClean="0">
                <a:solidFill>
                  <a:srgbClr val="00B050"/>
                </a:solidFill>
              </a:rPr>
            </a:br>
            <a:r>
              <a:rPr lang="ru-RU" sz="2400" b="1" dirty="0" smtClean="0">
                <a:solidFill>
                  <a:srgbClr val="00B050"/>
                </a:solidFill>
              </a:rPr>
              <a:t>прочных отношений и успешности в будущем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4000" b="1" dirty="0" smtClean="0"/>
              <a:t>Здоровая   привязанность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357430"/>
            <a:ext cx="8076464" cy="407196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/>
              <a:t>*вырастает из положительной эмоциональной связи</a:t>
            </a:r>
          </a:p>
          <a:p>
            <a:pPr>
              <a:buNone/>
            </a:pPr>
            <a:r>
              <a:rPr lang="ru-RU" sz="2000" b="1" dirty="0" smtClean="0"/>
              <a:t>*закладывает в ребенке способность любить</a:t>
            </a:r>
          </a:p>
          <a:p>
            <a:pPr>
              <a:buNone/>
            </a:pPr>
            <a:r>
              <a:rPr lang="ru-RU" sz="2000" b="1" dirty="0" smtClean="0"/>
              <a:t>*понимать собственные чувства и чувства других людей</a:t>
            </a:r>
          </a:p>
          <a:p>
            <a:pPr>
              <a:buNone/>
            </a:pPr>
            <a:r>
              <a:rPr lang="ru-RU" sz="2000" b="1" dirty="0" smtClean="0"/>
              <a:t>*контролировать эмоции</a:t>
            </a:r>
          </a:p>
          <a:p>
            <a:pPr>
              <a:buNone/>
            </a:pPr>
            <a:r>
              <a:rPr lang="ru-RU" sz="2000" b="1" dirty="0" smtClean="0"/>
              <a:t>*учиться и получать знания, логически мыслить</a:t>
            </a:r>
          </a:p>
          <a:p>
            <a:pPr>
              <a:buNone/>
            </a:pPr>
            <a:r>
              <a:rPr lang="ru-RU" sz="2000" b="1" dirty="0" smtClean="0"/>
              <a:t>*уважать себя и других</a:t>
            </a:r>
          </a:p>
          <a:p>
            <a:pPr>
              <a:buNone/>
            </a:pPr>
            <a:r>
              <a:rPr lang="ru-RU" sz="2000" b="1" dirty="0" smtClean="0"/>
              <a:t>*ОНА оберегает от психосоматических заболеваний</a:t>
            </a:r>
          </a:p>
          <a:p>
            <a:pPr>
              <a:buNone/>
            </a:pPr>
            <a:r>
              <a:rPr lang="ru-RU" sz="2000" b="1" dirty="0" smtClean="0"/>
              <a:t>*криминального поведения, зависимостей и многих негативных решений</a:t>
            </a:r>
          </a:p>
          <a:p>
            <a:pPr>
              <a:buNone/>
            </a:pPr>
            <a:r>
              <a:rPr lang="ru-RU" sz="2000" b="1" dirty="0" smtClean="0"/>
              <a:t>*ОНА снижает риски и задержки в развитии</a:t>
            </a:r>
          </a:p>
          <a:p>
            <a:pPr>
              <a:buFont typeface="Arial" charset="0"/>
              <a:buChar char="•"/>
            </a:pPr>
            <a:endParaRPr lang="ru-RU" sz="2000" b="1" dirty="0" smtClean="0"/>
          </a:p>
          <a:p>
            <a:pPr algn="ctr">
              <a:buNone/>
            </a:pPr>
            <a:endParaRPr lang="ru-RU" sz="2000" b="1" dirty="0" smtClean="0"/>
          </a:p>
          <a:p>
            <a:pPr>
              <a:buFont typeface="Wingdings" pitchFamily="2" charset="2"/>
              <a:buChar char="Ø"/>
            </a:pPr>
            <a:endParaRPr lang="ru-RU" sz="2000" b="1" dirty="0" smtClean="0"/>
          </a:p>
          <a:p>
            <a:pPr>
              <a:buFont typeface="Wingdings" pitchFamily="2" charset="2"/>
              <a:buChar char="Ø"/>
            </a:pPr>
            <a:endParaRPr lang="ru-RU" sz="2000" b="1" dirty="0" smtClean="0"/>
          </a:p>
          <a:p>
            <a:pPr>
              <a:buFont typeface="Wingdings" pitchFamily="2" charset="2"/>
              <a:buChar char="Ø"/>
            </a:pPr>
            <a:endParaRPr lang="ru-RU" sz="2800" b="1" dirty="0" smtClean="0"/>
          </a:p>
        </p:txBody>
      </p:sp>
      <p:pic>
        <p:nvPicPr>
          <p:cNvPr id="4" name="Picture 2" descr="C:\Users\Психолог\Desktop\символ гармо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5304247"/>
            <a:ext cx="1571636" cy="1473409"/>
          </a:xfrm>
          <a:prstGeom prst="rect">
            <a:avLst/>
          </a:prstGeom>
          <a:noFill/>
        </p:spPr>
      </p:pic>
      <p:pic>
        <p:nvPicPr>
          <p:cNvPr id="5" name="Picture 2" descr="https://sozvezdiye-vlg.ru/wp-content/themes/colorbox/images/wordpres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2143146" cy="21431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642918"/>
            <a:ext cx="6790580" cy="2286016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/>
              <a:t>Нарушенная  привязанность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3000372"/>
            <a:ext cx="8076464" cy="34290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/>
              <a:t>*Будет отражаться на внутренней и социальной жизни человека, являясь причиной конфликтов, проблем в личной жизни, бед, зависимостей, болезней и криминального поведения</a:t>
            </a:r>
          </a:p>
          <a:p>
            <a:pPr>
              <a:buNone/>
            </a:pPr>
            <a:r>
              <a:rPr lang="ru-RU" sz="2000" b="1" dirty="0" smtClean="0"/>
              <a:t>*Основная ценность для гармоничного развития человека – это заботливое и любящее отношение родителей с детства. Даже раньше: с момента зачатия.</a:t>
            </a:r>
          </a:p>
          <a:p>
            <a:pPr algn="ctr">
              <a:buNone/>
            </a:pPr>
            <a:r>
              <a:rPr lang="ru-RU" sz="2800" b="1" i="1" dirty="0" smtClean="0">
                <a:solidFill>
                  <a:srgbClr val="00B050"/>
                </a:solidFill>
              </a:rPr>
              <a:t>«Нельзя «испортить» ребенка осознанной любовью, зато его можно </a:t>
            </a:r>
          </a:p>
          <a:p>
            <a:pPr algn="ctr">
              <a:buNone/>
            </a:pPr>
            <a:r>
              <a:rPr lang="ru-RU" sz="2800" b="1" i="1" dirty="0" smtClean="0">
                <a:solidFill>
                  <a:srgbClr val="00B050"/>
                </a:solidFill>
              </a:rPr>
              <a:t>«сломать» безразличием»</a:t>
            </a:r>
          </a:p>
          <a:p>
            <a:pPr>
              <a:buNone/>
            </a:pPr>
            <a:endParaRPr lang="ru-RU" sz="2000" b="1" dirty="0" smtClean="0"/>
          </a:p>
          <a:p>
            <a:pPr>
              <a:buFont typeface="Wingdings" pitchFamily="2" charset="2"/>
              <a:buChar char="Ø"/>
            </a:pPr>
            <a:endParaRPr lang="ru-RU" sz="2000" b="1" dirty="0" smtClean="0"/>
          </a:p>
          <a:p>
            <a:pPr>
              <a:buFont typeface="Wingdings" pitchFamily="2" charset="2"/>
              <a:buChar char="Ø"/>
            </a:pPr>
            <a:endParaRPr lang="ru-RU" sz="2000" b="1" dirty="0" smtClean="0"/>
          </a:p>
          <a:p>
            <a:pPr>
              <a:buFont typeface="Wingdings" pitchFamily="2" charset="2"/>
              <a:buChar char="Ø"/>
            </a:pPr>
            <a:endParaRPr lang="ru-RU" sz="2800" b="1" dirty="0" smtClean="0"/>
          </a:p>
        </p:txBody>
      </p:sp>
      <p:pic>
        <p:nvPicPr>
          <p:cNvPr id="4" name="Picture 2" descr="C:\Users\Психолог\Desktop\символ гармо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5451593"/>
            <a:ext cx="1500166" cy="1406406"/>
          </a:xfrm>
          <a:prstGeom prst="rect">
            <a:avLst/>
          </a:prstGeom>
          <a:noFill/>
        </p:spPr>
      </p:pic>
      <p:pic>
        <p:nvPicPr>
          <p:cNvPr id="5" name="Picture 2" descr="https://sozvezdiye-vlg.ru/wp-content/themes/colorbox/images/wordpres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0"/>
            <a:ext cx="2214585" cy="2214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642918"/>
            <a:ext cx="6790580" cy="2286016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/>
              <a:t>Ослабление привязанности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357430"/>
            <a:ext cx="8076464" cy="407196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/>
              <a:t> </a:t>
            </a:r>
            <a:r>
              <a:rPr lang="ru-RU" sz="2800" b="1" dirty="0" smtClean="0"/>
              <a:t>дисциплина с младенчества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кормление младенца по часам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убеждение, что младенцу полезно плакать 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нежелание носить младенца на руках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ранний выход в ясли (до 1,5 лет)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/>
              <a:t>отказ говорить, играть, общаться с младенцем</a:t>
            </a:r>
          </a:p>
        </p:txBody>
      </p:sp>
      <p:pic>
        <p:nvPicPr>
          <p:cNvPr id="4" name="Picture 2" descr="C:\Users\Психолог\Desktop\символ гармо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2286016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868478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Укрепление</a:t>
            </a:r>
            <a:br>
              <a:rPr lang="ru-RU" sz="4800" b="1" dirty="0" smtClean="0"/>
            </a:br>
            <a:r>
              <a:rPr lang="ru-RU" sz="4800" b="1" dirty="0" smtClean="0"/>
              <a:t> привязанности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143116"/>
            <a:ext cx="7498080" cy="41052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● </a:t>
            </a:r>
            <a:r>
              <a:rPr lang="ru-RU" sz="2400" b="1" dirty="0" smtClean="0"/>
              <a:t>внимание к состояниям и потребностям младенца; </a:t>
            </a:r>
          </a:p>
          <a:p>
            <a:pPr>
              <a:buNone/>
            </a:pPr>
            <a:r>
              <a:rPr lang="ru-RU" sz="2400" b="1" dirty="0" smtClean="0"/>
              <a:t>● постоянный эмоциональный контакт; </a:t>
            </a:r>
          </a:p>
          <a:p>
            <a:pPr>
              <a:buNone/>
            </a:pPr>
            <a:r>
              <a:rPr lang="ru-RU" sz="2400" b="1" dirty="0" smtClean="0"/>
              <a:t>● отклик на плач ребенка; </a:t>
            </a:r>
          </a:p>
          <a:p>
            <a:pPr>
              <a:buNone/>
            </a:pPr>
            <a:r>
              <a:rPr lang="ru-RU" sz="2400" b="1" dirty="0" smtClean="0"/>
              <a:t>● готовность и желание носить младенца на руках;</a:t>
            </a:r>
          </a:p>
          <a:p>
            <a:pPr>
              <a:buNone/>
            </a:pPr>
            <a:r>
              <a:rPr lang="ru-RU" sz="2400" b="1" dirty="0" smtClean="0"/>
              <a:t> ● воспитание дома с членами семьи(в идеале до 3 лет); </a:t>
            </a:r>
          </a:p>
          <a:p>
            <a:pPr>
              <a:buNone/>
            </a:pPr>
            <a:r>
              <a:rPr lang="ru-RU" sz="2400" b="1" dirty="0" smtClean="0"/>
              <a:t>● готовность говорить, играть, общаться с младенцем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B050"/>
                </a:solidFill>
              </a:rPr>
              <a:t>Самое важное время для формирования надежной привязанности между родителями и ребенком — от 0 до 3 лет</a:t>
            </a:r>
            <a:endParaRPr 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Психолог\Desktop\символ гармо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0"/>
            <a:ext cx="1785950" cy="1778567"/>
          </a:xfrm>
          <a:prstGeom prst="rect">
            <a:avLst/>
          </a:prstGeom>
          <a:noFill/>
        </p:spPr>
      </p:pic>
      <p:pic>
        <p:nvPicPr>
          <p:cNvPr id="5" name="Picture 2" descr="https://sozvezdiye-vlg.ru/wp-content/themes/colorbox/images/wordpres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0"/>
            <a:ext cx="2214585" cy="2214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«</a:t>
            </a:r>
            <a:r>
              <a:rPr lang="ru-RU" sz="4000" b="1" dirty="0" smtClean="0"/>
              <a:t>кирпичики» привязанности»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1643050"/>
            <a:ext cx="7076332" cy="4605350"/>
          </a:xfrm>
        </p:spPr>
        <p:txBody>
          <a:bodyPr>
            <a:normAutofit fontScale="55000" lnSpcReduction="20000"/>
          </a:bodyPr>
          <a:lstStyle/>
          <a:p>
            <a:pPr algn="ctr"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атмосфера безусловного принятия, уважения к ребенку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к личности со стороны родителей готовить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сыновей и дочерей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осознанному отцовству и материнству</a:t>
            </a:r>
          </a:p>
          <a:p>
            <a:pPr algn="ctr"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очень важно, чтобы именно родители оставались в круге постоянного контакта ребенка, чем больше положительного эмоционального и сенсорного контакта с родителями у ребенка в начале жизни, тем раньше наступит его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самостоятельность</a:t>
            </a:r>
          </a:p>
          <a:p>
            <a:pPr algn="ctr"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Любопытство – «вечный двигатель»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Поощряйте интересы ребенка</a:t>
            </a:r>
          </a:p>
          <a:p>
            <a:pPr algn="ctr"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примере привязанности с мамой и папой ребенок учится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строить отношения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 другими людьми</a:t>
            </a:r>
          </a:p>
          <a:p>
            <a:pPr algn="ctr"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Самая важная деятельность ребенка 7-12 лет – это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учеба, получение знаний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При успешном формировании привязанности в раннем возрасте, а следом и мотива познания,  дети 7-12 лет учатся постигать законы социума и получают важнейший инструмент для будущей взрослой жизни </a:t>
            </a:r>
            <a:r>
              <a:rPr lang="ru-RU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-знания</a:t>
            </a:r>
          </a:p>
          <a:p>
            <a:pPr algn="ctr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q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q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Психолог\Desktop\символ гармо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48" y="5630590"/>
            <a:ext cx="1285851" cy="1227409"/>
          </a:xfrm>
          <a:prstGeom prst="rect">
            <a:avLst/>
          </a:prstGeom>
          <a:noFill/>
        </p:spPr>
      </p:pic>
      <p:pic>
        <p:nvPicPr>
          <p:cNvPr id="5" name="Picture 2" descr="https://sozvezdiye-vlg.ru/wp-content/themes/colorbox/images/wordpres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0"/>
            <a:ext cx="1785951" cy="1785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0"/>
            <a:ext cx="7576398" cy="1643074"/>
          </a:xfrm>
        </p:spPr>
        <p:txBody>
          <a:bodyPr>
            <a:normAutofit/>
          </a:bodyPr>
          <a:lstStyle/>
          <a:p>
            <a:pPr algn="ctr"/>
            <a:r>
              <a:rPr lang="ru-RU" sz="4800" b="1" smtClean="0"/>
              <a:t>Главная    мысль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643050"/>
            <a:ext cx="7498080" cy="5000660"/>
          </a:xfrm>
        </p:spPr>
        <p:txBody>
          <a:bodyPr>
            <a:normAutofit fontScale="85000" lnSpcReduction="1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rgbClr val="00B050"/>
                </a:solidFill>
              </a:rPr>
              <a:t>Самое важное, что нужно ребенку — это спокойное и положительное общение с родителями.</a:t>
            </a:r>
          </a:p>
          <a:p>
            <a:r>
              <a:rPr lang="ru-RU" sz="2800" b="1" dirty="0" smtClean="0">
                <a:solidFill>
                  <a:srgbClr val="00B050"/>
                </a:solidFill>
              </a:rPr>
              <a:t>Благодаря ему формируется надежная привязанность, которая помогает вырасти здоровым и счастливым.</a:t>
            </a:r>
          </a:p>
          <a:p>
            <a:r>
              <a:rPr lang="ru-RU" sz="2800" b="1" dirty="0" smtClean="0">
                <a:solidFill>
                  <a:srgbClr val="00B050"/>
                </a:solidFill>
              </a:rPr>
              <a:t>То, какие отношения родители строили с нами в детстве, влияет на то, какие отношения мы строим с другими людьми, когда становимся взрослыми.</a:t>
            </a:r>
            <a:endParaRPr lang="ru-RU" sz="2800" dirty="0" smtClean="0">
              <a:solidFill>
                <a:srgbClr val="00B050"/>
              </a:solidFill>
            </a:endParaRPr>
          </a:p>
          <a:p>
            <a:r>
              <a:rPr lang="ru-RU" sz="2800" b="1" dirty="0" smtClean="0"/>
              <a:t>Но прекрасная </a:t>
            </a:r>
            <a:r>
              <a:rPr lang="ru-RU" sz="3300" b="1" dirty="0" smtClean="0">
                <a:solidFill>
                  <a:srgbClr val="FF0000"/>
                </a:solidFill>
              </a:rPr>
              <a:t>новость</a:t>
            </a:r>
            <a:r>
              <a:rPr lang="ru-RU" sz="2800" b="1" dirty="0" smtClean="0"/>
              <a:t> в том, что над укреплением привязанности можно работать в любом возрасте </a:t>
            </a:r>
            <a:r>
              <a:rPr lang="ru-RU" sz="2800" b="1" dirty="0" smtClean="0">
                <a:solidFill>
                  <a:srgbClr val="FF0000"/>
                </a:solidFill>
              </a:rPr>
              <a:t>Можно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улучшать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отношения</a:t>
            </a:r>
            <a:r>
              <a:rPr lang="ru-RU" sz="2800" b="1" dirty="0" smtClean="0">
                <a:solidFill>
                  <a:srgbClr val="FF0000"/>
                </a:solidFill>
              </a:rPr>
              <a:t> и формировать ПРИВЯЗАННОСТЬ!!!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Психолог\Desktop\символ гармо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214290"/>
            <a:ext cx="1357321" cy="1351710"/>
          </a:xfrm>
          <a:prstGeom prst="rect">
            <a:avLst/>
          </a:prstGeom>
          <a:noFill/>
        </p:spPr>
      </p:pic>
      <p:pic>
        <p:nvPicPr>
          <p:cNvPr id="5" name="Picture 2" descr="https://sozvezdiye-vlg.ru/wp-content/themes/colorbox/images/wordpres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1" y="0"/>
            <a:ext cx="2000268" cy="200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14620"/>
            <a:ext cx="3214710" cy="32861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педагог -психолог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Инна Александровна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Танчинец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консультант Единой региональной службы «Гармония»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8- 905 - 064 – 40 - 77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480" y="500042"/>
            <a:ext cx="2357454" cy="2357454"/>
          </a:xfrm>
          <a:prstGeom prst="rect">
            <a:avLst/>
          </a:prstGeom>
        </p:spPr>
      </p:pic>
      <p:pic>
        <p:nvPicPr>
          <p:cNvPr id="6" name="Рисунок 5" descr="IMG_555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7818" y="428604"/>
            <a:ext cx="2428892" cy="2428892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929190" y="2714620"/>
            <a:ext cx="3214710" cy="3286148"/>
          </a:xfrm>
          <a:prstGeom prst="rect">
            <a:avLst/>
          </a:prstGeom>
        </p:spPr>
        <p:txBody>
          <a:bodyPr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педагог -психолог 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Виктория Евгеньевна </a:t>
            </a:r>
            <a:r>
              <a:rPr lang="ru-RU" sz="2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Кочергина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консультант Единой региональной службы «Гармония»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8- </a:t>
            </a:r>
            <a:r>
              <a:rPr kumimoji="0" lang="ru-RU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960-869-35-33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366</TotalTime>
  <Words>433</Words>
  <PresentationFormat>Экран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   « Привязанность  или как сделать жизнь ребенка более  безопасной и счастливой » </vt:lpstr>
      <vt:lpstr>Привязанность — это взаимный процесс образования эмоциональных связей между людьми, которые сохраняются неопределенное время,  даже если люди разделены  </vt:lpstr>
      <vt:lpstr>Надежная привязанность становится предпосылкой для гармоничного поведения, благополучия, здоровья,  прочных отношений и успешности в будущем. Здоровая   привязанность </vt:lpstr>
      <vt:lpstr>Нарушенная  привязанность </vt:lpstr>
      <vt:lpstr>Ослабление привязанности </vt:lpstr>
      <vt:lpstr>Укрепление  привязанности</vt:lpstr>
      <vt:lpstr>«кирпичики» привязанности»</vt:lpstr>
      <vt:lpstr>Главная    мысль</vt:lpstr>
      <vt:lpstr>педагог -психолог  Инна Александровна Танчинец консультант Единой региональной службы «Гармония» 8- 905 - 064 – 40 - 77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Распространенные ошибки родителей, пагубно влияющие на речевое развитие ребенка</dc:title>
  <dc:creator>Психолог</dc:creator>
  <cp:lastModifiedBy>Учитель</cp:lastModifiedBy>
  <cp:revision>72</cp:revision>
  <dcterms:created xsi:type="dcterms:W3CDTF">2023-03-13T08:10:22Z</dcterms:created>
  <dcterms:modified xsi:type="dcterms:W3CDTF">2025-03-24T10:45:38Z</dcterms:modified>
</cp:coreProperties>
</file>