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9144000" cy="6858000"/>
  <p:embeddedFontLst>
    <p:embeddedFont>
      <p:font typeface="Georgia" pitchFamily="18" charset="0"/>
      <p:regular r:id="rId16"/>
      <p:bold r:id="rId17"/>
      <p:italic r:id="rId18"/>
      <p:boldItalic r:id="rId19"/>
    </p:embeddedFont>
    <p:embeddedFont>
      <p:font typeface="Trebuchet MS" pitchFamily="34" charset="0"/>
      <p:regular r:id="rId20"/>
      <p:bold r:id="rId21"/>
      <p:italic r:id="rId22"/>
      <p:boldItalic r:id="rId23"/>
    </p:embeddedFont>
    <p:embeddedFont>
      <p:font typeface="Arial Narrow" pitchFamily="34" charset="0"/>
      <p:regular r:id="rId24"/>
      <p:bold r:id="rId25"/>
      <p:italic r:id="rId26"/>
      <p:boldItalic r:id="rId27"/>
    </p:embeddedFont>
  </p:embeddedFontLst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410200" y="3809972"/>
            <a:ext cx="3733800" cy="91440"/>
          </a:xfrm>
          <a:custGeom>
            <a:avLst/>
            <a:gdLst/>
            <a:ahLst/>
            <a:cxnLst/>
            <a:rect l="l" t="t" r="r" b="b"/>
            <a:pathLst>
              <a:path w="3733800" h="91439">
                <a:moveTo>
                  <a:pt x="3733800" y="0"/>
                </a:moveTo>
                <a:lnTo>
                  <a:pt x="0" y="0"/>
                </a:lnTo>
                <a:lnTo>
                  <a:pt x="0" y="91086"/>
                </a:lnTo>
                <a:lnTo>
                  <a:pt x="3733800" y="91086"/>
                </a:lnTo>
                <a:lnTo>
                  <a:pt x="3733800" y="0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410200" y="3896995"/>
            <a:ext cx="3733800" cy="192405"/>
          </a:xfrm>
          <a:custGeom>
            <a:avLst/>
            <a:gdLst/>
            <a:ahLst/>
            <a:cxnLst/>
            <a:rect l="l" t="t" r="r" b="b"/>
            <a:pathLst>
              <a:path w="3733800" h="192404">
                <a:moveTo>
                  <a:pt x="3733800" y="0"/>
                </a:moveTo>
                <a:lnTo>
                  <a:pt x="0" y="0"/>
                </a:lnTo>
                <a:lnTo>
                  <a:pt x="0" y="192023"/>
                </a:lnTo>
                <a:lnTo>
                  <a:pt x="3733800" y="192023"/>
                </a:lnTo>
                <a:lnTo>
                  <a:pt x="3733800" y="0"/>
                </a:lnTo>
                <a:close/>
              </a:path>
            </a:pathLst>
          </a:custGeom>
          <a:solidFill>
            <a:srgbClr val="43808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410200" y="4115180"/>
            <a:ext cx="3733800" cy="9525"/>
          </a:xfrm>
          <a:custGeom>
            <a:avLst/>
            <a:gdLst/>
            <a:ahLst/>
            <a:cxnLst/>
            <a:rect l="l" t="t" r="r" b="b"/>
            <a:pathLst>
              <a:path w="3733800" h="9525">
                <a:moveTo>
                  <a:pt x="3733800" y="0"/>
                </a:moveTo>
                <a:lnTo>
                  <a:pt x="0" y="0"/>
                </a:lnTo>
                <a:lnTo>
                  <a:pt x="0" y="9144"/>
                </a:lnTo>
                <a:lnTo>
                  <a:pt x="3733800" y="9144"/>
                </a:lnTo>
                <a:lnTo>
                  <a:pt x="3733800" y="0"/>
                </a:lnTo>
                <a:close/>
              </a:path>
            </a:pathLst>
          </a:custGeom>
          <a:solidFill>
            <a:srgbClr val="438085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410200" y="3962400"/>
            <a:ext cx="3566795" cy="135255"/>
          </a:xfrm>
          <a:custGeom>
            <a:avLst/>
            <a:gdLst/>
            <a:ahLst/>
            <a:cxnLst/>
            <a:rect l="l" t="t" r="r" b="b"/>
            <a:pathLst>
              <a:path w="3566795" h="135254">
                <a:moveTo>
                  <a:pt x="3063240" y="2032"/>
                </a:moveTo>
                <a:lnTo>
                  <a:pt x="3061208" y="0"/>
                </a:lnTo>
                <a:lnTo>
                  <a:pt x="2032" y="0"/>
                </a:lnTo>
                <a:lnTo>
                  <a:pt x="0" y="2032"/>
                </a:lnTo>
                <a:lnTo>
                  <a:pt x="0" y="4572"/>
                </a:lnTo>
                <a:lnTo>
                  <a:pt x="0" y="25400"/>
                </a:lnTo>
                <a:lnTo>
                  <a:pt x="2032" y="27432"/>
                </a:lnTo>
                <a:lnTo>
                  <a:pt x="3061208" y="27432"/>
                </a:lnTo>
                <a:lnTo>
                  <a:pt x="3063240" y="25400"/>
                </a:lnTo>
                <a:lnTo>
                  <a:pt x="3063240" y="2032"/>
                </a:lnTo>
                <a:close/>
              </a:path>
              <a:path w="3566795" h="135254">
                <a:moveTo>
                  <a:pt x="3566541" y="101346"/>
                </a:moveTo>
                <a:lnTo>
                  <a:pt x="3563747" y="98552"/>
                </a:lnTo>
                <a:lnTo>
                  <a:pt x="1969008" y="98552"/>
                </a:lnTo>
                <a:lnTo>
                  <a:pt x="1966341" y="101346"/>
                </a:lnTo>
                <a:lnTo>
                  <a:pt x="1966341" y="104648"/>
                </a:lnTo>
                <a:lnTo>
                  <a:pt x="1966341" y="132461"/>
                </a:lnTo>
                <a:lnTo>
                  <a:pt x="1969008" y="135128"/>
                </a:lnTo>
                <a:lnTo>
                  <a:pt x="3563747" y="135128"/>
                </a:lnTo>
                <a:lnTo>
                  <a:pt x="3566541" y="132461"/>
                </a:lnTo>
                <a:lnTo>
                  <a:pt x="3566541" y="10134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3816222"/>
            <a:ext cx="9144000" cy="78105"/>
          </a:xfrm>
          <a:custGeom>
            <a:avLst/>
            <a:gdLst/>
            <a:ahLst/>
            <a:cxnLst/>
            <a:rect l="l" t="t" r="r" b="b"/>
            <a:pathLst>
              <a:path w="9144000" h="78104">
                <a:moveTo>
                  <a:pt x="0" y="77596"/>
                </a:moveTo>
                <a:lnTo>
                  <a:pt x="9144000" y="77596"/>
                </a:lnTo>
                <a:lnTo>
                  <a:pt x="9144000" y="0"/>
                </a:lnTo>
                <a:lnTo>
                  <a:pt x="0" y="0"/>
                </a:lnTo>
                <a:lnTo>
                  <a:pt x="0" y="77596"/>
                </a:lnTo>
                <a:close/>
              </a:path>
            </a:pathLst>
          </a:custGeom>
          <a:solidFill>
            <a:srgbClr val="43808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0" y="3701669"/>
            <a:ext cx="9144000" cy="189865"/>
          </a:xfrm>
          <a:custGeom>
            <a:avLst/>
            <a:gdLst/>
            <a:ahLst/>
            <a:cxnLst/>
            <a:rect l="l" t="t" r="r" b="b"/>
            <a:pathLst>
              <a:path w="9144000" h="189864">
                <a:moveTo>
                  <a:pt x="9144000" y="0"/>
                </a:moveTo>
                <a:lnTo>
                  <a:pt x="6414008" y="0"/>
                </a:lnTo>
                <a:lnTo>
                  <a:pt x="0" y="0"/>
                </a:lnTo>
                <a:lnTo>
                  <a:pt x="0" y="114554"/>
                </a:lnTo>
                <a:lnTo>
                  <a:pt x="6414008" y="114554"/>
                </a:lnTo>
                <a:lnTo>
                  <a:pt x="6414008" y="189865"/>
                </a:lnTo>
                <a:lnTo>
                  <a:pt x="9144000" y="189865"/>
                </a:lnTo>
                <a:lnTo>
                  <a:pt x="9144000" y="114554"/>
                </a:lnTo>
                <a:lnTo>
                  <a:pt x="9144000" y="0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0" y="0"/>
            <a:ext cx="9144000" cy="3702050"/>
          </a:xfrm>
          <a:custGeom>
            <a:avLst/>
            <a:gdLst/>
            <a:ahLst/>
            <a:cxnLst/>
            <a:rect l="l" t="t" r="r" b="b"/>
            <a:pathLst>
              <a:path w="9144000" h="3702050">
                <a:moveTo>
                  <a:pt x="9144000" y="0"/>
                </a:moveTo>
                <a:lnTo>
                  <a:pt x="0" y="0"/>
                </a:lnTo>
                <a:lnTo>
                  <a:pt x="0" y="3701669"/>
                </a:lnTo>
                <a:lnTo>
                  <a:pt x="9144000" y="3701669"/>
                </a:lnTo>
                <a:lnTo>
                  <a:pt x="9144000" y="0"/>
                </a:lnTo>
                <a:close/>
              </a:path>
            </a:pathLst>
          </a:custGeom>
          <a:solidFill>
            <a:srgbClr val="4244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26364" y="224408"/>
            <a:ext cx="8091271" cy="330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/>
              <a:t>слайд</a:t>
            </a:r>
            <a:r>
              <a:rPr spc="229" dirty="0"/>
              <a:t> </a:t>
            </a:r>
            <a:fld id="{81D60167-4931-47E6-BA6A-407CBD079E47}" type="slidenum">
              <a:rPr spc="-50" dirty="0"/>
              <a:pPr marL="12700">
                <a:lnSpc>
                  <a:spcPct val="100000"/>
                </a:lnSpc>
                <a:spcBef>
                  <a:spcPts val="10"/>
                </a:spcBef>
              </a:pPr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/>
              <a:t>слайд</a:t>
            </a:r>
            <a:r>
              <a:rPr spc="229" dirty="0"/>
              <a:t> </a:t>
            </a:r>
            <a:fld id="{81D60167-4931-47E6-BA6A-407CBD079E47}" type="slidenum">
              <a:rPr spc="-50" dirty="0"/>
              <a:pPr marL="12700">
                <a:lnSpc>
                  <a:spcPct val="100000"/>
                </a:lnSpc>
                <a:spcBef>
                  <a:spcPts val="10"/>
                </a:spcBef>
              </a:pPr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/>
              <a:t>слайд</a:t>
            </a:r>
            <a:r>
              <a:rPr spc="229" dirty="0"/>
              <a:t> </a:t>
            </a:r>
            <a:fld id="{81D60167-4931-47E6-BA6A-407CBD079E47}" type="slidenum">
              <a:rPr spc="-50" dirty="0"/>
              <a:pPr marL="12700">
                <a:lnSpc>
                  <a:spcPct val="100000"/>
                </a:lnSpc>
                <a:spcBef>
                  <a:spcPts val="10"/>
                </a:spcBef>
              </a:pPr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/>
              <a:t>слайд</a:t>
            </a:r>
            <a:r>
              <a:rPr spc="229" dirty="0"/>
              <a:t> </a:t>
            </a:r>
            <a:fld id="{81D60167-4931-47E6-BA6A-407CBD079E47}" type="slidenum">
              <a:rPr spc="-50" dirty="0"/>
              <a:pPr marL="12700">
                <a:lnSpc>
                  <a:spcPct val="100000"/>
                </a:lnSpc>
                <a:spcBef>
                  <a:spcPts val="10"/>
                </a:spcBef>
              </a:pPr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/>
              <a:t>слайд</a:t>
            </a:r>
            <a:r>
              <a:rPr spc="229" dirty="0"/>
              <a:t> </a:t>
            </a:r>
            <a:fld id="{81D60167-4931-47E6-BA6A-407CBD079E47}" type="slidenum">
              <a:rPr spc="-50" dirty="0"/>
              <a:pPr marL="12700">
                <a:lnSpc>
                  <a:spcPct val="100000"/>
                </a:lnSpc>
                <a:spcBef>
                  <a:spcPts val="10"/>
                </a:spcBef>
              </a:pPr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99668"/>
            <a:ext cx="5410200" cy="52069"/>
          </a:xfrm>
          <a:custGeom>
            <a:avLst/>
            <a:gdLst/>
            <a:ahLst/>
            <a:cxnLst/>
            <a:rect l="l" t="t" r="r" b="b"/>
            <a:pathLst>
              <a:path w="5410200" h="52070">
                <a:moveTo>
                  <a:pt x="0" y="51561"/>
                </a:moveTo>
                <a:lnTo>
                  <a:pt x="5410199" y="51561"/>
                </a:lnTo>
                <a:lnTo>
                  <a:pt x="5410199" y="0"/>
                </a:lnTo>
                <a:lnTo>
                  <a:pt x="0" y="0"/>
                </a:lnTo>
                <a:lnTo>
                  <a:pt x="0" y="51561"/>
                </a:lnTo>
                <a:close/>
              </a:path>
            </a:pathLst>
          </a:custGeom>
          <a:solidFill>
            <a:srgbClr val="43808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l" t="t" r="r" b="b"/>
            <a:pathLst>
              <a:path w="9144000" h="311150">
                <a:moveTo>
                  <a:pt x="9144000" y="0"/>
                </a:moveTo>
                <a:lnTo>
                  <a:pt x="0" y="0"/>
                </a:lnTo>
                <a:lnTo>
                  <a:pt x="0" y="310667"/>
                </a:lnTo>
                <a:lnTo>
                  <a:pt x="9144000" y="310667"/>
                </a:lnTo>
                <a:lnTo>
                  <a:pt x="9144000" y="0"/>
                </a:lnTo>
                <a:close/>
              </a:path>
            </a:pathLst>
          </a:custGeom>
          <a:solidFill>
            <a:srgbClr val="4244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308228"/>
            <a:ext cx="9144000" cy="143510"/>
          </a:xfrm>
          <a:custGeom>
            <a:avLst/>
            <a:gdLst/>
            <a:ahLst/>
            <a:cxnLst/>
            <a:rect l="l" t="t" r="r" b="b"/>
            <a:pathLst>
              <a:path w="9144000" h="143509">
                <a:moveTo>
                  <a:pt x="9144000" y="0"/>
                </a:moveTo>
                <a:lnTo>
                  <a:pt x="0" y="0"/>
                </a:lnTo>
                <a:lnTo>
                  <a:pt x="0" y="91440"/>
                </a:lnTo>
                <a:lnTo>
                  <a:pt x="5410200" y="91440"/>
                </a:lnTo>
                <a:lnTo>
                  <a:pt x="5410200" y="143129"/>
                </a:lnTo>
                <a:lnTo>
                  <a:pt x="9144000" y="143129"/>
                </a:lnTo>
                <a:lnTo>
                  <a:pt x="9144000" y="91440"/>
                </a:lnTo>
                <a:lnTo>
                  <a:pt x="9144000" y="52044"/>
                </a:lnTo>
                <a:lnTo>
                  <a:pt x="9144000" y="0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410200" y="440105"/>
            <a:ext cx="3733800" cy="180340"/>
          </a:xfrm>
          <a:custGeom>
            <a:avLst/>
            <a:gdLst/>
            <a:ahLst/>
            <a:cxnLst/>
            <a:rect l="l" t="t" r="r" b="b"/>
            <a:pathLst>
              <a:path w="3733800" h="180340">
                <a:moveTo>
                  <a:pt x="3733800" y="0"/>
                </a:moveTo>
                <a:lnTo>
                  <a:pt x="0" y="0"/>
                </a:lnTo>
                <a:lnTo>
                  <a:pt x="0" y="180035"/>
                </a:lnTo>
                <a:lnTo>
                  <a:pt x="3733800" y="180035"/>
                </a:lnTo>
                <a:lnTo>
                  <a:pt x="3733800" y="0"/>
                </a:lnTo>
                <a:close/>
              </a:path>
            </a:pathLst>
          </a:custGeom>
          <a:solidFill>
            <a:srgbClr val="43808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5407279" y="497458"/>
            <a:ext cx="3566795" cy="128270"/>
          </a:xfrm>
          <a:custGeom>
            <a:avLst/>
            <a:gdLst/>
            <a:ahLst/>
            <a:cxnLst/>
            <a:rect l="l" t="t" r="r" b="b"/>
            <a:pathLst>
              <a:path w="3566795" h="128270">
                <a:moveTo>
                  <a:pt x="3063240" y="2032"/>
                </a:moveTo>
                <a:lnTo>
                  <a:pt x="3061208" y="0"/>
                </a:lnTo>
                <a:lnTo>
                  <a:pt x="2159" y="0"/>
                </a:lnTo>
                <a:lnTo>
                  <a:pt x="0" y="2032"/>
                </a:lnTo>
                <a:lnTo>
                  <a:pt x="0" y="4572"/>
                </a:lnTo>
                <a:lnTo>
                  <a:pt x="0" y="25400"/>
                </a:lnTo>
                <a:lnTo>
                  <a:pt x="2159" y="27432"/>
                </a:lnTo>
                <a:lnTo>
                  <a:pt x="3061208" y="27432"/>
                </a:lnTo>
                <a:lnTo>
                  <a:pt x="3063240" y="25400"/>
                </a:lnTo>
                <a:lnTo>
                  <a:pt x="3063240" y="2032"/>
                </a:lnTo>
                <a:close/>
              </a:path>
              <a:path w="3566795" h="128270">
                <a:moveTo>
                  <a:pt x="3566541" y="94234"/>
                </a:moveTo>
                <a:lnTo>
                  <a:pt x="3563874" y="91440"/>
                </a:lnTo>
                <a:lnTo>
                  <a:pt x="1969135" y="91440"/>
                </a:lnTo>
                <a:lnTo>
                  <a:pt x="1966341" y="94234"/>
                </a:lnTo>
                <a:lnTo>
                  <a:pt x="1966341" y="97536"/>
                </a:lnTo>
                <a:lnTo>
                  <a:pt x="1966341" y="125349"/>
                </a:lnTo>
                <a:lnTo>
                  <a:pt x="1969135" y="128016"/>
                </a:lnTo>
                <a:lnTo>
                  <a:pt x="3563874" y="128016"/>
                </a:lnTo>
                <a:lnTo>
                  <a:pt x="3566541" y="125349"/>
                </a:lnTo>
                <a:lnTo>
                  <a:pt x="3566541" y="942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044432" y="0"/>
            <a:ext cx="98425" cy="622300"/>
          </a:xfrm>
          <a:custGeom>
            <a:avLst/>
            <a:gdLst/>
            <a:ahLst/>
            <a:cxnLst/>
            <a:rect l="l" t="t" r="r" b="b"/>
            <a:pathLst>
              <a:path w="98425" h="622300">
                <a:moveTo>
                  <a:pt x="27419" y="0"/>
                </a:moveTo>
                <a:lnTo>
                  <a:pt x="0" y="0"/>
                </a:lnTo>
                <a:lnTo>
                  <a:pt x="0" y="621792"/>
                </a:lnTo>
                <a:lnTo>
                  <a:pt x="27419" y="621792"/>
                </a:lnTo>
                <a:lnTo>
                  <a:pt x="27419" y="0"/>
                </a:lnTo>
                <a:close/>
              </a:path>
              <a:path w="98425" h="622300">
                <a:moveTo>
                  <a:pt x="98132" y="0"/>
                </a:moveTo>
                <a:lnTo>
                  <a:pt x="40513" y="0"/>
                </a:lnTo>
                <a:lnTo>
                  <a:pt x="40513" y="621792"/>
                </a:lnTo>
                <a:lnTo>
                  <a:pt x="98132" y="621792"/>
                </a:lnTo>
                <a:lnTo>
                  <a:pt x="98132" y="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9025381" y="0"/>
            <a:ext cx="9525" cy="622300"/>
          </a:xfrm>
          <a:custGeom>
            <a:avLst/>
            <a:gdLst/>
            <a:ahLst/>
            <a:cxnLst/>
            <a:rect l="l" t="t" r="r" b="b"/>
            <a:pathLst>
              <a:path w="9525" h="622300">
                <a:moveTo>
                  <a:pt x="9143" y="0"/>
                </a:moveTo>
                <a:lnTo>
                  <a:pt x="0" y="0"/>
                </a:lnTo>
                <a:lnTo>
                  <a:pt x="0" y="621791"/>
                </a:lnTo>
                <a:lnTo>
                  <a:pt x="9143" y="621791"/>
                </a:lnTo>
                <a:lnTo>
                  <a:pt x="9143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8975470" y="0"/>
            <a:ext cx="27940" cy="622300"/>
          </a:xfrm>
          <a:custGeom>
            <a:avLst/>
            <a:gdLst/>
            <a:ahLst/>
            <a:cxnLst/>
            <a:rect l="l" t="t" r="r" b="b"/>
            <a:pathLst>
              <a:path w="27940" h="622300">
                <a:moveTo>
                  <a:pt x="27431" y="0"/>
                </a:moveTo>
                <a:lnTo>
                  <a:pt x="0" y="0"/>
                </a:lnTo>
                <a:lnTo>
                  <a:pt x="0" y="621791"/>
                </a:lnTo>
                <a:lnTo>
                  <a:pt x="27431" y="621791"/>
                </a:lnTo>
                <a:lnTo>
                  <a:pt x="27431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8915654" y="381"/>
            <a:ext cx="55244" cy="585470"/>
          </a:xfrm>
          <a:custGeom>
            <a:avLst/>
            <a:gdLst/>
            <a:ahLst/>
            <a:cxnLst/>
            <a:rect l="l" t="t" r="r" b="b"/>
            <a:pathLst>
              <a:path w="55245" h="585470">
                <a:moveTo>
                  <a:pt x="54864" y="0"/>
                </a:moveTo>
                <a:lnTo>
                  <a:pt x="0" y="0"/>
                </a:lnTo>
                <a:lnTo>
                  <a:pt x="0" y="585216"/>
                </a:lnTo>
                <a:lnTo>
                  <a:pt x="54864" y="585216"/>
                </a:lnTo>
                <a:lnTo>
                  <a:pt x="54864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8873490" y="381"/>
            <a:ext cx="9525" cy="585470"/>
          </a:xfrm>
          <a:custGeom>
            <a:avLst/>
            <a:gdLst/>
            <a:ahLst/>
            <a:cxnLst/>
            <a:rect l="l" t="t" r="r" b="b"/>
            <a:pathLst>
              <a:path w="9525" h="585470">
                <a:moveTo>
                  <a:pt x="9143" y="0"/>
                </a:moveTo>
                <a:lnTo>
                  <a:pt x="0" y="0"/>
                </a:lnTo>
                <a:lnTo>
                  <a:pt x="0" y="585216"/>
                </a:lnTo>
                <a:lnTo>
                  <a:pt x="9143" y="585216"/>
                </a:lnTo>
                <a:lnTo>
                  <a:pt x="9143" y="0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19555" y="374650"/>
            <a:ext cx="6104890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2142" y="1299463"/>
            <a:ext cx="8179714" cy="3971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231885" y="6509466"/>
            <a:ext cx="588009" cy="184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Georgia"/>
                <a:cs typeface="Georgia"/>
              </a:defRPr>
            </a:lvl1pPr>
          </a:lstStyle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/>
              <a:t>слайд</a:t>
            </a:r>
            <a:r>
              <a:rPr spc="229" dirty="0"/>
              <a:t> </a:t>
            </a:r>
            <a:fld id="{81D60167-4931-47E6-BA6A-407CBD079E47}" type="slidenum">
              <a:rPr spc="-50" dirty="0"/>
              <a:pPr marL="12700">
                <a:lnSpc>
                  <a:spcPct val="100000"/>
                </a:lnSpc>
                <a:spcBef>
                  <a:spcPts val="10"/>
                </a:spcBef>
              </a:pPr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4344098"/>
            <a:chOff x="0" y="0"/>
            <a:chExt cx="9144000" cy="4344098"/>
          </a:xfrm>
        </p:grpSpPr>
        <p:sp>
          <p:nvSpPr>
            <p:cNvPr id="3" name="object 3"/>
            <p:cNvSpPr/>
            <p:nvPr/>
          </p:nvSpPr>
          <p:spPr>
            <a:xfrm>
              <a:off x="5410200" y="3809972"/>
              <a:ext cx="3733800" cy="91440"/>
            </a:xfrm>
            <a:custGeom>
              <a:avLst/>
              <a:gdLst/>
              <a:ahLst/>
              <a:cxnLst/>
              <a:rect l="l" t="t" r="r" b="b"/>
              <a:pathLst>
                <a:path w="3733800" h="91439">
                  <a:moveTo>
                    <a:pt x="3733800" y="0"/>
                  </a:moveTo>
                  <a:lnTo>
                    <a:pt x="0" y="0"/>
                  </a:lnTo>
                  <a:lnTo>
                    <a:pt x="0" y="91086"/>
                  </a:lnTo>
                  <a:lnTo>
                    <a:pt x="3733800" y="91086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410200" y="3896995"/>
              <a:ext cx="3733800" cy="192405"/>
            </a:xfrm>
            <a:custGeom>
              <a:avLst/>
              <a:gdLst/>
              <a:ahLst/>
              <a:cxnLst/>
              <a:rect l="l" t="t" r="r" b="b"/>
              <a:pathLst>
                <a:path w="3733800" h="192404">
                  <a:moveTo>
                    <a:pt x="3733800" y="0"/>
                  </a:moveTo>
                  <a:lnTo>
                    <a:pt x="0" y="0"/>
                  </a:lnTo>
                  <a:lnTo>
                    <a:pt x="0" y="192023"/>
                  </a:lnTo>
                  <a:lnTo>
                    <a:pt x="3733800" y="192023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10200" y="4115180"/>
              <a:ext cx="3733800" cy="9525"/>
            </a:xfrm>
            <a:custGeom>
              <a:avLst/>
              <a:gdLst/>
              <a:ahLst/>
              <a:cxnLst/>
              <a:rect l="l" t="t" r="r" b="b"/>
              <a:pathLst>
                <a:path w="3733800" h="9525">
                  <a:moveTo>
                    <a:pt x="3733800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3733800" y="9144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10200" y="4164457"/>
              <a:ext cx="1965960" cy="17780"/>
            </a:xfrm>
            <a:custGeom>
              <a:avLst/>
              <a:gdLst/>
              <a:ahLst/>
              <a:cxnLst/>
              <a:rect l="l" t="t" r="r" b="b"/>
              <a:pathLst>
                <a:path w="1965959" h="17779">
                  <a:moveTo>
                    <a:pt x="0" y="17527"/>
                  </a:moveTo>
                  <a:lnTo>
                    <a:pt x="1965959" y="17527"/>
                  </a:lnTo>
                  <a:lnTo>
                    <a:pt x="1965959" y="0"/>
                  </a:lnTo>
                  <a:lnTo>
                    <a:pt x="0" y="0"/>
                  </a:lnTo>
                  <a:lnTo>
                    <a:pt x="0" y="17527"/>
                  </a:lnTo>
                  <a:close/>
                </a:path>
              </a:pathLst>
            </a:custGeom>
            <a:solidFill>
              <a:srgbClr val="438085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10200" y="3962400"/>
              <a:ext cx="3566795" cy="135255"/>
            </a:xfrm>
            <a:custGeom>
              <a:avLst/>
              <a:gdLst/>
              <a:ahLst/>
              <a:cxnLst/>
              <a:rect l="l" t="t" r="r" b="b"/>
              <a:pathLst>
                <a:path w="3566795" h="135254">
                  <a:moveTo>
                    <a:pt x="3063240" y="2032"/>
                  </a:moveTo>
                  <a:lnTo>
                    <a:pt x="3061208" y="0"/>
                  </a:lnTo>
                  <a:lnTo>
                    <a:pt x="2032" y="0"/>
                  </a:lnTo>
                  <a:lnTo>
                    <a:pt x="0" y="2032"/>
                  </a:lnTo>
                  <a:lnTo>
                    <a:pt x="0" y="4572"/>
                  </a:lnTo>
                  <a:lnTo>
                    <a:pt x="0" y="25400"/>
                  </a:lnTo>
                  <a:lnTo>
                    <a:pt x="2032" y="27432"/>
                  </a:lnTo>
                  <a:lnTo>
                    <a:pt x="3061208" y="27432"/>
                  </a:lnTo>
                  <a:lnTo>
                    <a:pt x="3063240" y="25400"/>
                  </a:lnTo>
                  <a:lnTo>
                    <a:pt x="3063240" y="2032"/>
                  </a:lnTo>
                  <a:close/>
                </a:path>
                <a:path w="3566795" h="135254">
                  <a:moveTo>
                    <a:pt x="3566541" y="101346"/>
                  </a:moveTo>
                  <a:lnTo>
                    <a:pt x="3563747" y="98552"/>
                  </a:lnTo>
                  <a:lnTo>
                    <a:pt x="1969008" y="98552"/>
                  </a:lnTo>
                  <a:lnTo>
                    <a:pt x="1966341" y="101346"/>
                  </a:lnTo>
                  <a:lnTo>
                    <a:pt x="1966341" y="104648"/>
                  </a:lnTo>
                  <a:lnTo>
                    <a:pt x="1966341" y="132461"/>
                  </a:lnTo>
                  <a:lnTo>
                    <a:pt x="1969008" y="135128"/>
                  </a:lnTo>
                  <a:lnTo>
                    <a:pt x="3563747" y="135128"/>
                  </a:lnTo>
                  <a:lnTo>
                    <a:pt x="3566541" y="132461"/>
                  </a:lnTo>
                  <a:lnTo>
                    <a:pt x="3566541" y="1013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3816222"/>
              <a:ext cx="9144000" cy="78105"/>
            </a:xfrm>
            <a:custGeom>
              <a:avLst/>
              <a:gdLst/>
              <a:ahLst/>
              <a:cxnLst/>
              <a:rect l="l" t="t" r="r" b="b"/>
              <a:pathLst>
                <a:path w="9144000" h="78104">
                  <a:moveTo>
                    <a:pt x="0" y="77596"/>
                  </a:moveTo>
                  <a:lnTo>
                    <a:pt x="9144000" y="7759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77596"/>
                  </a:lnTo>
                  <a:close/>
                </a:path>
              </a:pathLst>
            </a:custGeom>
            <a:solidFill>
              <a:srgbClr val="43808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3701669"/>
              <a:ext cx="9144000" cy="189865"/>
            </a:xfrm>
            <a:custGeom>
              <a:avLst/>
              <a:gdLst/>
              <a:ahLst/>
              <a:cxnLst/>
              <a:rect l="l" t="t" r="r" b="b"/>
              <a:pathLst>
                <a:path w="9144000" h="189864">
                  <a:moveTo>
                    <a:pt x="9144000" y="0"/>
                  </a:moveTo>
                  <a:lnTo>
                    <a:pt x="6414008" y="0"/>
                  </a:lnTo>
                  <a:lnTo>
                    <a:pt x="0" y="0"/>
                  </a:lnTo>
                  <a:lnTo>
                    <a:pt x="0" y="114554"/>
                  </a:lnTo>
                  <a:lnTo>
                    <a:pt x="6414008" y="114554"/>
                  </a:lnTo>
                  <a:lnTo>
                    <a:pt x="6414008" y="189865"/>
                  </a:lnTo>
                  <a:lnTo>
                    <a:pt x="9144000" y="189865"/>
                  </a:lnTo>
                  <a:lnTo>
                    <a:pt x="9144000" y="11455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0"/>
              <a:ext cx="9144000" cy="3702050"/>
            </a:xfrm>
            <a:custGeom>
              <a:avLst/>
              <a:gdLst/>
              <a:ahLst/>
              <a:cxnLst/>
              <a:rect l="l" t="t" r="r" b="b"/>
              <a:pathLst>
                <a:path w="9144000" h="3702050">
                  <a:moveTo>
                    <a:pt x="9144000" y="0"/>
                  </a:moveTo>
                  <a:lnTo>
                    <a:pt x="0" y="0"/>
                  </a:lnTo>
                  <a:lnTo>
                    <a:pt x="0" y="3701669"/>
                  </a:lnTo>
                  <a:lnTo>
                    <a:pt x="9144000" y="370166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244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04188" y="996696"/>
              <a:ext cx="6629400" cy="73913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26692" y="1392936"/>
              <a:ext cx="6184391" cy="73913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11095" y="1789176"/>
              <a:ext cx="5814059" cy="73913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25979" y="2185416"/>
              <a:ext cx="720851" cy="73913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04872" y="2185416"/>
              <a:ext cx="5105400" cy="73913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37916" y="2581655"/>
              <a:ext cx="3262883" cy="73913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24025" y="1187196"/>
              <a:ext cx="6065012" cy="32080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55419" y="1577213"/>
              <a:ext cx="5621908" cy="72326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354707" y="2441829"/>
              <a:ext cx="157606" cy="18707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23057" y="2439670"/>
              <a:ext cx="4554220" cy="659003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0" y="4181984"/>
              <a:ext cx="7596505" cy="72390"/>
            </a:xfrm>
            <a:custGeom>
              <a:avLst/>
              <a:gdLst/>
              <a:ahLst/>
              <a:cxnLst/>
              <a:rect l="l" t="t" r="r" b="b"/>
              <a:pathLst>
                <a:path w="7596505" h="72389">
                  <a:moveTo>
                    <a:pt x="7596378" y="0"/>
                  </a:moveTo>
                  <a:lnTo>
                    <a:pt x="0" y="0"/>
                  </a:lnTo>
                  <a:lnTo>
                    <a:pt x="0" y="72007"/>
                  </a:lnTo>
                  <a:lnTo>
                    <a:pt x="7596378" y="72007"/>
                  </a:lnTo>
                  <a:lnTo>
                    <a:pt x="7596378" y="0"/>
                  </a:lnTo>
                  <a:close/>
                </a:path>
              </a:pathLst>
            </a:custGeom>
            <a:solidFill>
              <a:srgbClr val="1E78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851909" y="4253928"/>
              <a:ext cx="5292090" cy="90170"/>
            </a:xfrm>
            <a:custGeom>
              <a:avLst/>
              <a:gdLst/>
              <a:ahLst/>
              <a:cxnLst/>
              <a:rect l="l" t="t" r="r" b="b"/>
              <a:pathLst>
                <a:path w="5292090" h="90170">
                  <a:moveTo>
                    <a:pt x="5292090" y="0"/>
                  </a:moveTo>
                  <a:lnTo>
                    <a:pt x="0" y="0"/>
                  </a:lnTo>
                  <a:lnTo>
                    <a:pt x="0" y="90106"/>
                  </a:lnTo>
                  <a:lnTo>
                    <a:pt x="5292090" y="90106"/>
                  </a:lnTo>
                  <a:lnTo>
                    <a:pt x="5292090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64603" y="551687"/>
              <a:ext cx="7920990" cy="0"/>
            </a:xfrm>
            <a:custGeom>
              <a:avLst/>
              <a:gdLst/>
              <a:ahLst/>
              <a:cxnLst/>
              <a:rect l="l" t="t" r="r" b="b"/>
              <a:pathLst>
                <a:path w="7920990">
                  <a:moveTo>
                    <a:pt x="0" y="0"/>
                  </a:moveTo>
                  <a:lnTo>
                    <a:pt x="7920824" y="0"/>
                  </a:lnTo>
                </a:path>
              </a:pathLst>
            </a:custGeom>
            <a:ln w="9525">
              <a:solidFill>
                <a:srgbClr val="5C92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7939913" y="6353086"/>
            <a:ext cx="955040" cy="307340"/>
            <a:chOff x="7939913" y="6353086"/>
            <a:chExt cx="955040" cy="307340"/>
          </a:xfrm>
        </p:grpSpPr>
        <p:sp>
          <p:nvSpPr>
            <p:cNvPr id="29" name="object 29"/>
            <p:cNvSpPr/>
            <p:nvPr/>
          </p:nvSpPr>
          <p:spPr>
            <a:xfrm>
              <a:off x="7949438" y="6385585"/>
              <a:ext cx="935990" cy="265430"/>
            </a:xfrm>
            <a:custGeom>
              <a:avLst/>
              <a:gdLst/>
              <a:ahLst/>
              <a:cxnLst/>
              <a:rect l="l" t="t" r="r" b="b"/>
              <a:pathLst>
                <a:path w="935990" h="265429">
                  <a:moveTo>
                    <a:pt x="935989" y="4978"/>
                  </a:moveTo>
                  <a:lnTo>
                    <a:pt x="927988" y="13030"/>
                  </a:lnTo>
                  <a:lnTo>
                    <a:pt x="8000" y="13030"/>
                  </a:lnTo>
                  <a:lnTo>
                    <a:pt x="0" y="21094"/>
                  </a:lnTo>
                  <a:lnTo>
                    <a:pt x="0" y="256997"/>
                  </a:lnTo>
                  <a:lnTo>
                    <a:pt x="8000" y="265061"/>
                  </a:lnTo>
                  <a:lnTo>
                    <a:pt x="17906" y="265061"/>
                  </a:lnTo>
                  <a:lnTo>
                    <a:pt x="24957" y="263646"/>
                  </a:lnTo>
                  <a:lnTo>
                    <a:pt x="30686" y="259788"/>
                  </a:lnTo>
                  <a:lnTo>
                    <a:pt x="34534" y="254067"/>
                  </a:lnTo>
                  <a:lnTo>
                    <a:pt x="35940" y="247065"/>
                  </a:lnTo>
                  <a:lnTo>
                    <a:pt x="35940" y="229057"/>
                  </a:lnTo>
                  <a:lnTo>
                    <a:pt x="927988" y="229057"/>
                  </a:lnTo>
                  <a:lnTo>
                    <a:pt x="935989" y="220992"/>
                  </a:lnTo>
                  <a:lnTo>
                    <a:pt x="935989" y="49034"/>
                  </a:lnTo>
                  <a:lnTo>
                    <a:pt x="17906" y="49034"/>
                  </a:lnTo>
                  <a:lnTo>
                    <a:pt x="17906" y="26060"/>
                  </a:lnTo>
                  <a:lnTo>
                    <a:pt x="21970" y="22034"/>
                  </a:lnTo>
                  <a:lnTo>
                    <a:pt x="935989" y="22034"/>
                  </a:lnTo>
                  <a:lnTo>
                    <a:pt x="935989" y="4978"/>
                  </a:lnTo>
                  <a:close/>
                </a:path>
                <a:path w="935990" h="265429">
                  <a:moveTo>
                    <a:pt x="935989" y="22034"/>
                  </a:moveTo>
                  <a:lnTo>
                    <a:pt x="31876" y="22034"/>
                  </a:lnTo>
                  <a:lnTo>
                    <a:pt x="35940" y="26060"/>
                  </a:lnTo>
                  <a:lnTo>
                    <a:pt x="35940" y="31038"/>
                  </a:lnTo>
                  <a:lnTo>
                    <a:pt x="34534" y="38045"/>
                  </a:lnTo>
                  <a:lnTo>
                    <a:pt x="30686" y="43765"/>
                  </a:lnTo>
                  <a:lnTo>
                    <a:pt x="24957" y="47621"/>
                  </a:lnTo>
                  <a:lnTo>
                    <a:pt x="17906" y="49034"/>
                  </a:lnTo>
                  <a:lnTo>
                    <a:pt x="935989" y="49034"/>
                  </a:lnTo>
                  <a:lnTo>
                    <a:pt x="935989" y="22034"/>
                  </a:lnTo>
                  <a:close/>
                </a:path>
                <a:path w="935990" h="265429">
                  <a:moveTo>
                    <a:pt x="900048" y="0"/>
                  </a:moveTo>
                  <a:lnTo>
                    <a:pt x="900048" y="13030"/>
                  </a:lnTo>
                  <a:lnTo>
                    <a:pt x="918082" y="13030"/>
                  </a:lnTo>
                  <a:lnTo>
                    <a:pt x="918082" y="4038"/>
                  </a:lnTo>
                  <a:lnTo>
                    <a:pt x="904112" y="4038"/>
                  </a:lnTo>
                  <a:lnTo>
                    <a:pt x="900048" y="0"/>
                  </a:lnTo>
                  <a:close/>
                </a:path>
                <a:path w="935990" h="265429">
                  <a:moveTo>
                    <a:pt x="918082" y="0"/>
                  </a:moveTo>
                  <a:lnTo>
                    <a:pt x="914018" y="4038"/>
                  </a:lnTo>
                  <a:lnTo>
                    <a:pt x="918082" y="4038"/>
                  </a:lnTo>
                  <a:lnTo>
                    <a:pt x="918082" y="0"/>
                  </a:lnTo>
                  <a:close/>
                </a:path>
              </a:pathLst>
            </a:custGeom>
            <a:solidFill>
              <a:srgbClr val="D5D6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967345" y="6362611"/>
              <a:ext cx="918210" cy="72390"/>
            </a:xfrm>
            <a:custGeom>
              <a:avLst/>
              <a:gdLst/>
              <a:ahLst/>
              <a:cxnLst/>
              <a:rect l="l" t="t" r="r" b="b"/>
              <a:pathLst>
                <a:path w="918209" h="72389">
                  <a:moveTo>
                    <a:pt x="13970" y="45008"/>
                  </a:moveTo>
                  <a:lnTo>
                    <a:pt x="4063" y="45008"/>
                  </a:lnTo>
                  <a:lnTo>
                    <a:pt x="0" y="49034"/>
                  </a:lnTo>
                  <a:lnTo>
                    <a:pt x="0" y="72009"/>
                  </a:lnTo>
                  <a:lnTo>
                    <a:pt x="7050" y="70595"/>
                  </a:lnTo>
                  <a:lnTo>
                    <a:pt x="12779" y="66740"/>
                  </a:lnTo>
                  <a:lnTo>
                    <a:pt x="16627" y="61020"/>
                  </a:lnTo>
                  <a:lnTo>
                    <a:pt x="18033" y="54013"/>
                  </a:lnTo>
                  <a:lnTo>
                    <a:pt x="18033" y="49034"/>
                  </a:lnTo>
                  <a:lnTo>
                    <a:pt x="13970" y="45008"/>
                  </a:lnTo>
                  <a:close/>
                </a:path>
                <a:path w="918209" h="72389">
                  <a:moveTo>
                    <a:pt x="918082" y="18008"/>
                  </a:moveTo>
                  <a:lnTo>
                    <a:pt x="900176" y="18008"/>
                  </a:lnTo>
                  <a:lnTo>
                    <a:pt x="900176" y="36004"/>
                  </a:lnTo>
                  <a:lnTo>
                    <a:pt x="910081" y="36004"/>
                  </a:lnTo>
                  <a:lnTo>
                    <a:pt x="918082" y="27952"/>
                  </a:lnTo>
                  <a:lnTo>
                    <a:pt x="918082" y="18008"/>
                  </a:lnTo>
                  <a:close/>
                </a:path>
                <a:path w="918209" h="72389">
                  <a:moveTo>
                    <a:pt x="910081" y="0"/>
                  </a:moveTo>
                  <a:lnTo>
                    <a:pt x="900176" y="0"/>
                  </a:lnTo>
                  <a:lnTo>
                    <a:pt x="893125" y="1415"/>
                  </a:lnTo>
                  <a:lnTo>
                    <a:pt x="887396" y="5275"/>
                  </a:lnTo>
                  <a:lnTo>
                    <a:pt x="883548" y="10999"/>
                  </a:lnTo>
                  <a:lnTo>
                    <a:pt x="882141" y="18008"/>
                  </a:lnTo>
                  <a:lnTo>
                    <a:pt x="882141" y="22974"/>
                  </a:lnTo>
                  <a:lnTo>
                    <a:pt x="886205" y="27012"/>
                  </a:lnTo>
                  <a:lnTo>
                    <a:pt x="896111" y="27012"/>
                  </a:lnTo>
                  <a:lnTo>
                    <a:pt x="900176" y="22974"/>
                  </a:lnTo>
                  <a:lnTo>
                    <a:pt x="900176" y="18008"/>
                  </a:lnTo>
                  <a:lnTo>
                    <a:pt x="918082" y="18008"/>
                  </a:lnTo>
                  <a:lnTo>
                    <a:pt x="918082" y="8064"/>
                  </a:lnTo>
                  <a:lnTo>
                    <a:pt x="910081" y="0"/>
                  </a:lnTo>
                  <a:close/>
                </a:path>
              </a:pathLst>
            </a:custGeom>
            <a:solidFill>
              <a:srgbClr val="ACAC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949438" y="6362611"/>
              <a:ext cx="935990" cy="288290"/>
            </a:xfrm>
            <a:custGeom>
              <a:avLst/>
              <a:gdLst/>
              <a:ahLst/>
              <a:cxnLst/>
              <a:rect l="l" t="t" r="r" b="b"/>
              <a:pathLst>
                <a:path w="935990" h="288290">
                  <a:moveTo>
                    <a:pt x="0" y="54013"/>
                  </a:moveTo>
                  <a:lnTo>
                    <a:pt x="0" y="44069"/>
                  </a:lnTo>
                  <a:lnTo>
                    <a:pt x="8000" y="36004"/>
                  </a:lnTo>
                  <a:lnTo>
                    <a:pt x="17906" y="36004"/>
                  </a:lnTo>
                  <a:lnTo>
                    <a:pt x="900048" y="36004"/>
                  </a:lnTo>
                  <a:lnTo>
                    <a:pt x="900048" y="18008"/>
                  </a:lnTo>
                  <a:lnTo>
                    <a:pt x="901455" y="10999"/>
                  </a:lnTo>
                  <a:lnTo>
                    <a:pt x="905303" y="5275"/>
                  </a:lnTo>
                  <a:lnTo>
                    <a:pt x="911032" y="1415"/>
                  </a:lnTo>
                  <a:lnTo>
                    <a:pt x="918082" y="0"/>
                  </a:lnTo>
                  <a:lnTo>
                    <a:pt x="927988" y="0"/>
                  </a:lnTo>
                  <a:lnTo>
                    <a:pt x="935989" y="8064"/>
                  </a:lnTo>
                  <a:lnTo>
                    <a:pt x="935989" y="18008"/>
                  </a:lnTo>
                  <a:lnTo>
                    <a:pt x="935989" y="234035"/>
                  </a:lnTo>
                  <a:lnTo>
                    <a:pt x="935989" y="243967"/>
                  </a:lnTo>
                  <a:lnTo>
                    <a:pt x="927988" y="252031"/>
                  </a:lnTo>
                  <a:lnTo>
                    <a:pt x="918082" y="252031"/>
                  </a:lnTo>
                  <a:lnTo>
                    <a:pt x="35940" y="252031"/>
                  </a:lnTo>
                  <a:lnTo>
                    <a:pt x="35940" y="270040"/>
                  </a:lnTo>
                  <a:lnTo>
                    <a:pt x="34534" y="277041"/>
                  </a:lnTo>
                  <a:lnTo>
                    <a:pt x="30686" y="282762"/>
                  </a:lnTo>
                  <a:lnTo>
                    <a:pt x="24957" y="286620"/>
                  </a:lnTo>
                  <a:lnTo>
                    <a:pt x="17906" y="288036"/>
                  </a:lnTo>
                  <a:lnTo>
                    <a:pt x="8000" y="288036"/>
                  </a:lnTo>
                  <a:lnTo>
                    <a:pt x="0" y="279971"/>
                  </a:lnTo>
                  <a:lnTo>
                    <a:pt x="0" y="270040"/>
                  </a:lnTo>
                  <a:lnTo>
                    <a:pt x="0" y="54013"/>
                  </a:lnTo>
                  <a:close/>
                </a:path>
                <a:path w="935990" h="288290">
                  <a:moveTo>
                    <a:pt x="900048" y="36004"/>
                  </a:moveTo>
                  <a:lnTo>
                    <a:pt x="918082" y="36004"/>
                  </a:lnTo>
                  <a:lnTo>
                    <a:pt x="927988" y="36004"/>
                  </a:lnTo>
                  <a:lnTo>
                    <a:pt x="935989" y="27952"/>
                  </a:lnTo>
                  <a:lnTo>
                    <a:pt x="935989" y="18008"/>
                  </a:lnTo>
                </a:path>
                <a:path w="935990" h="288290">
                  <a:moveTo>
                    <a:pt x="918082" y="36004"/>
                  </a:moveTo>
                  <a:lnTo>
                    <a:pt x="918082" y="18008"/>
                  </a:lnTo>
                  <a:lnTo>
                    <a:pt x="918082" y="22974"/>
                  </a:lnTo>
                  <a:lnTo>
                    <a:pt x="914018" y="27012"/>
                  </a:lnTo>
                  <a:lnTo>
                    <a:pt x="909065" y="27012"/>
                  </a:lnTo>
                  <a:lnTo>
                    <a:pt x="904112" y="27012"/>
                  </a:lnTo>
                  <a:lnTo>
                    <a:pt x="900048" y="22974"/>
                  </a:lnTo>
                  <a:lnTo>
                    <a:pt x="900048" y="18008"/>
                  </a:lnTo>
                </a:path>
                <a:path w="935990" h="288290">
                  <a:moveTo>
                    <a:pt x="17906" y="72009"/>
                  </a:moveTo>
                  <a:lnTo>
                    <a:pt x="17906" y="54013"/>
                  </a:lnTo>
                  <a:lnTo>
                    <a:pt x="17906" y="49034"/>
                  </a:lnTo>
                  <a:lnTo>
                    <a:pt x="21970" y="45008"/>
                  </a:lnTo>
                  <a:lnTo>
                    <a:pt x="26923" y="45008"/>
                  </a:lnTo>
                  <a:lnTo>
                    <a:pt x="31876" y="45008"/>
                  </a:lnTo>
                  <a:lnTo>
                    <a:pt x="35940" y="49034"/>
                  </a:lnTo>
                  <a:lnTo>
                    <a:pt x="35940" y="54013"/>
                  </a:lnTo>
                  <a:lnTo>
                    <a:pt x="34534" y="61020"/>
                  </a:lnTo>
                  <a:lnTo>
                    <a:pt x="30686" y="66740"/>
                  </a:lnTo>
                  <a:lnTo>
                    <a:pt x="24957" y="70595"/>
                  </a:lnTo>
                  <a:lnTo>
                    <a:pt x="17906" y="72009"/>
                  </a:lnTo>
                  <a:lnTo>
                    <a:pt x="8000" y="72009"/>
                  </a:lnTo>
                  <a:lnTo>
                    <a:pt x="0" y="63957"/>
                  </a:lnTo>
                  <a:lnTo>
                    <a:pt x="0" y="54013"/>
                  </a:lnTo>
                </a:path>
                <a:path w="935990" h="288290">
                  <a:moveTo>
                    <a:pt x="35940" y="54013"/>
                  </a:moveTo>
                  <a:lnTo>
                    <a:pt x="35940" y="252031"/>
                  </a:lnTo>
                </a:path>
              </a:pathLst>
            </a:custGeom>
            <a:ln w="19050">
              <a:solidFill>
                <a:srgbClr val="D5D6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766559"/>
            <a:chOff x="0" y="0"/>
            <a:chExt cx="9144000" cy="676655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56429" y="414418"/>
              <a:ext cx="4687569" cy="634987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14418"/>
              <a:ext cx="4638675" cy="634987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9000" y="275082"/>
            <a:ext cx="29152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424455"/>
                </a:solidFill>
                <a:latin typeface="Trebuchet MS"/>
                <a:cs typeface="Trebuchet MS"/>
              </a:rPr>
              <a:t>Ситуация</a:t>
            </a:r>
            <a:r>
              <a:rPr sz="3600" spc="25" dirty="0">
                <a:solidFill>
                  <a:srgbClr val="424455"/>
                </a:solidFill>
                <a:latin typeface="Trebuchet MS"/>
                <a:cs typeface="Trebuchet MS"/>
              </a:rPr>
              <a:t> </a:t>
            </a:r>
            <a:r>
              <a:rPr sz="3600" dirty="0">
                <a:solidFill>
                  <a:srgbClr val="424455"/>
                </a:solidFill>
                <a:latin typeface="Trebuchet MS"/>
                <a:cs typeface="Trebuchet MS"/>
              </a:rPr>
              <a:t>№</a:t>
            </a:r>
            <a:r>
              <a:rPr sz="3600" spc="-5" dirty="0">
                <a:solidFill>
                  <a:srgbClr val="424455"/>
                </a:solidFill>
                <a:latin typeface="Trebuchet MS"/>
                <a:cs typeface="Trebuchet MS"/>
              </a:rPr>
              <a:t> </a:t>
            </a:r>
            <a:r>
              <a:rPr sz="3600" spc="-50" dirty="0">
                <a:solidFill>
                  <a:srgbClr val="424455"/>
                </a:solidFill>
                <a:latin typeface="Trebuchet MS"/>
                <a:cs typeface="Trebuchet MS"/>
              </a:rPr>
              <a:t>1</a:t>
            </a:r>
            <a:endParaRPr sz="36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47675" y="2987370"/>
            <a:ext cx="4164965" cy="507365"/>
            <a:chOff x="447675" y="2987370"/>
            <a:chExt cx="4164965" cy="507365"/>
          </a:xfrm>
        </p:grpSpPr>
        <p:sp>
          <p:nvSpPr>
            <p:cNvPr id="4" name="object 4"/>
            <p:cNvSpPr/>
            <p:nvPr/>
          </p:nvSpPr>
          <p:spPr>
            <a:xfrm>
              <a:off x="457200" y="2996895"/>
              <a:ext cx="4145915" cy="488315"/>
            </a:xfrm>
            <a:custGeom>
              <a:avLst/>
              <a:gdLst/>
              <a:ahLst/>
              <a:cxnLst/>
              <a:rect l="l" t="t" r="r" b="b"/>
              <a:pathLst>
                <a:path w="4145915" h="488314">
                  <a:moveTo>
                    <a:pt x="4145661" y="0"/>
                  </a:moveTo>
                  <a:lnTo>
                    <a:pt x="0" y="0"/>
                  </a:lnTo>
                  <a:lnTo>
                    <a:pt x="0" y="487730"/>
                  </a:lnTo>
                  <a:lnTo>
                    <a:pt x="4145661" y="487730"/>
                  </a:lnTo>
                  <a:lnTo>
                    <a:pt x="4145661" y="0"/>
                  </a:lnTo>
                  <a:close/>
                </a:path>
              </a:pathLst>
            </a:custGeom>
            <a:solidFill>
              <a:srgbClr val="5253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57200" y="2996895"/>
              <a:ext cx="4145915" cy="488315"/>
            </a:xfrm>
            <a:custGeom>
              <a:avLst/>
              <a:gdLst/>
              <a:ahLst/>
              <a:cxnLst/>
              <a:rect l="l" t="t" r="r" b="b"/>
              <a:pathLst>
                <a:path w="4145915" h="488314">
                  <a:moveTo>
                    <a:pt x="0" y="487730"/>
                  </a:moveTo>
                  <a:lnTo>
                    <a:pt x="4145661" y="487730"/>
                  </a:lnTo>
                  <a:lnTo>
                    <a:pt x="4145661" y="0"/>
                  </a:lnTo>
                  <a:lnTo>
                    <a:pt x="0" y="0"/>
                  </a:lnTo>
                  <a:lnTo>
                    <a:pt x="0" y="487730"/>
                  </a:lnTo>
                  <a:close/>
                </a:path>
              </a:pathLst>
            </a:custGeom>
            <a:ln w="19050">
              <a:solidFill>
                <a:srgbClr val="5253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9546" y="3068942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558" y="0"/>
                  </a:moveTo>
                  <a:lnTo>
                    <a:pt x="0" y="0"/>
                  </a:lnTo>
                  <a:lnTo>
                    <a:pt x="0" y="72021"/>
                  </a:lnTo>
                  <a:lnTo>
                    <a:pt x="0" y="304558"/>
                  </a:lnTo>
                  <a:lnTo>
                    <a:pt x="304558" y="304558"/>
                  </a:lnTo>
                  <a:lnTo>
                    <a:pt x="304558" y="72021"/>
                  </a:lnTo>
                  <a:lnTo>
                    <a:pt x="30455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9546" y="3068942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0" y="304558"/>
                  </a:moveTo>
                  <a:lnTo>
                    <a:pt x="304558" y="304558"/>
                  </a:lnTo>
                  <a:lnTo>
                    <a:pt x="304558" y="0"/>
                  </a:lnTo>
                  <a:lnTo>
                    <a:pt x="0" y="0"/>
                  </a:lnTo>
                  <a:lnTo>
                    <a:pt x="0" y="304558"/>
                  </a:lnTo>
                  <a:close/>
                </a:path>
              </a:pathLst>
            </a:custGeom>
            <a:ln w="19050">
              <a:solidFill>
                <a:srgbClr val="5253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83564" y="3140963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546" y="0"/>
                  </a:moveTo>
                  <a:lnTo>
                    <a:pt x="0" y="0"/>
                  </a:lnTo>
                  <a:lnTo>
                    <a:pt x="0" y="304546"/>
                  </a:lnTo>
                  <a:lnTo>
                    <a:pt x="304546" y="304546"/>
                  </a:lnTo>
                  <a:lnTo>
                    <a:pt x="3045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83564" y="3140963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0" y="304546"/>
                  </a:moveTo>
                  <a:lnTo>
                    <a:pt x="304546" y="304546"/>
                  </a:lnTo>
                  <a:lnTo>
                    <a:pt x="304546" y="0"/>
                  </a:lnTo>
                  <a:lnTo>
                    <a:pt x="0" y="0"/>
                  </a:lnTo>
                  <a:lnTo>
                    <a:pt x="0" y="304546"/>
                  </a:lnTo>
                  <a:close/>
                </a:path>
              </a:pathLst>
            </a:custGeom>
            <a:ln w="19050">
              <a:solidFill>
                <a:srgbClr val="5253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04773" y="2574163"/>
            <a:ext cx="3456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Georgia"/>
                <a:cs typeface="Georgia"/>
              </a:rPr>
              <a:t>заведующего</a:t>
            </a:r>
            <a:r>
              <a:rPr sz="1800" b="1" spc="-20" dirty="0">
                <a:latin typeface="Georgia"/>
                <a:cs typeface="Georgia"/>
              </a:rPr>
              <a:t> </a:t>
            </a:r>
            <a:r>
              <a:rPr sz="1800" b="1" spc="-10" dirty="0">
                <a:latin typeface="Georgia"/>
                <a:cs typeface="Georgia"/>
              </a:rPr>
              <a:t>лабораторией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52932" y="3642740"/>
            <a:ext cx="3620770" cy="234696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24130">
              <a:lnSpc>
                <a:spcPct val="85400"/>
              </a:lnSpc>
              <a:spcBef>
                <a:spcPts val="375"/>
              </a:spcBef>
            </a:pPr>
            <a:r>
              <a:rPr sz="1600" spc="-10" dirty="0">
                <a:latin typeface="Georgia"/>
                <a:cs typeface="Georgia"/>
              </a:rPr>
              <a:t>Уведомление</a:t>
            </a:r>
            <a:r>
              <a:rPr sz="1600" spc="1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о</a:t>
            </a:r>
            <a:r>
              <a:rPr sz="1600" spc="-3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возможности возникновения</a:t>
            </a:r>
            <a:r>
              <a:rPr sz="1600" spc="-2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конфликта</a:t>
            </a:r>
            <a:r>
              <a:rPr sz="1600" spc="-3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интересов </a:t>
            </a:r>
            <a:r>
              <a:rPr sz="1600" dirty="0">
                <a:latin typeface="Georgia"/>
                <a:cs typeface="Georgia"/>
              </a:rPr>
              <a:t>направлено</a:t>
            </a:r>
            <a:r>
              <a:rPr sz="1600" spc="-3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не</a:t>
            </a:r>
            <a:r>
              <a:rPr sz="1600" spc="-4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было,</a:t>
            </a:r>
            <a:r>
              <a:rPr sz="1600" spc="-3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так</a:t>
            </a:r>
            <a:r>
              <a:rPr sz="1600" spc="-50" dirty="0">
                <a:latin typeface="Georgia"/>
                <a:cs typeface="Georgia"/>
              </a:rPr>
              <a:t> </a:t>
            </a:r>
            <a:r>
              <a:rPr sz="1600" spc="-25" dirty="0">
                <a:latin typeface="Georgia"/>
                <a:cs typeface="Georgia"/>
              </a:rPr>
              <a:t>как</a:t>
            </a:r>
            <a:endParaRPr sz="1600">
              <a:latin typeface="Georgia"/>
              <a:cs typeface="Georgia"/>
            </a:endParaRPr>
          </a:p>
          <a:p>
            <a:pPr marL="12700" marR="935990">
              <a:lnSpc>
                <a:spcPts val="1630"/>
              </a:lnSpc>
              <a:spcBef>
                <a:spcPts val="10"/>
              </a:spcBef>
            </a:pPr>
            <a:r>
              <a:rPr sz="1600" dirty="0">
                <a:latin typeface="Georgia"/>
                <a:cs typeface="Georgia"/>
              </a:rPr>
              <a:t>заместитель</a:t>
            </a:r>
            <a:r>
              <a:rPr sz="1600" spc="-8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заведующего лабораторией</a:t>
            </a:r>
            <a:r>
              <a:rPr sz="1600" spc="-3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полагала,</a:t>
            </a:r>
            <a:r>
              <a:rPr sz="1600" spc="-50" dirty="0">
                <a:latin typeface="Georgia"/>
                <a:cs typeface="Georgia"/>
              </a:rPr>
              <a:t> </a:t>
            </a:r>
            <a:r>
              <a:rPr sz="1600" spc="-25" dirty="0">
                <a:latin typeface="Georgia"/>
                <a:cs typeface="Georgia"/>
              </a:rPr>
              <a:t>что</a:t>
            </a:r>
            <a:endParaRPr sz="1600">
              <a:latin typeface="Georgia"/>
              <a:cs typeface="Georgia"/>
            </a:endParaRPr>
          </a:p>
          <a:p>
            <a:pPr marL="12700" marR="595630">
              <a:lnSpc>
                <a:spcPts val="1630"/>
              </a:lnSpc>
              <a:spcBef>
                <a:spcPts val="15"/>
              </a:spcBef>
            </a:pPr>
            <a:r>
              <a:rPr sz="1600" dirty="0">
                <a:latin typeface="Georgia"/>
                <a:cs typeface="Georgia"/>
              </a:rPr>
              <a:t>конфликт</a:t>
            </a:r>
            <a:r>
              <a:rPr sz="1600" spc="-6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интересов</a:t>
            </a:r>
            <a:r>
              <a:rPr sz="1600" spc="-6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не</a:t>
            </a:r>
            <a:r>
              <a:rPr sz="1600" spc="-7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возник, </a:t>
            </a:r>
            <a:r>
              <a:rPr sz="1600" dirty="0">
                <a:latin typeface="Georgia"/>
                <a:cs typeface="Georgia"/>
              </a:rPr>
              <a:t>поскольку</a:t>
            </a:r>
            <a:r>
              <a:rPr sz="1600" spc="-4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непосредственно</a:t>
            </a:r>
            <a:r>
              <a:rPr sz="1600" spc="-20" dirty="0">
                <a:latin typeface="Georgia"/>
                <a:cs typeface="Georgia"/>
              </a:rPr>
              <a:t> </a:t>
            </a:r>
            <a:r>
              <a:rPr sz="1600" spc="-50" dirty="0">
                <a:latin typeface="Georgia"/>
                <a:cs typeface="Georgia"/>
              </a:rPr>
              <a:t>в</a:t>
            </a:r>
            <a:endParaRPr sz="1600">
              <a:latin typeface="Georgia"/>
              <a:cs typeface="Georgia"/>
            </a:endParaRPr>
          </a:p>
          <a:p>
            <a:pPr marL="12700">
              <a:lnSpc>
                <a:spcPts val="1490"/>
              </a:lnSpc>
            </a:pPr>
            <a:r>
              <a:rPr sz="1600" spc="-10" dirty="0">
                <a:latin typeface="Georgia"/>
                <a:cs typeface="Georgia"/>
              </a:rPr>
              <a:t>проведении</a:t>
            </a:r>
            <a:r>
              <a:rPr sz="1600" spc="-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лабораторных</a:t>
            </a:r>
            <a:endParaRPr sz="1600">
              <a:latin typeface="Georgia"/>
              <a:cs typeface="Georgia"/>
            </a:endParaRPr>
          </a:p>
          <a:p>
            <a:pPr marL="12700" marR="5080">
              <a:lnSpc>
                <a:spcPts val="1630"/>
              </a:lnSpc>
              <a:spcBef>
                <a:spcPts val="155"/>
              </a:spcBef>
            </a:pPr>
            <a:r>
              <a:rPr sz="1600" spc="-10" dirty="0">
                <a:latin typeface="Georgia"/>
                <a:cs typeface="Georgia"/>
              </a:rPr>
              <a:t>исследований</a:t>
            </a:r>
            <a:r>
              <a:rPr sz="1600" spc="2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она</a:t>
            </a:r>
            <a:r>
              <a:rPr sz="1600" spc="-3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не</a:t>
            </a:r>
            <a:r>
              <a:rPr sz="1600" spc="-2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участвовала,</a:t>
            </a:r>
            <a:r>
              <a:rPr sz="1600" dirty="0">
                <a:latin typeface="Georgia"/>
                <a:cs typeface="Georgia"/>
              </a:rPr>
              <a:t> </a:t>
            </a:r>
            <a:r>
              <a:rPr sz="1600" spc="-25" dirty="0">
                <a:latin typeface="Georgia"/>
                <a:cs typeface="Georgia"/>
              </a:rPr>
              <a:t>акт </a:t>
            </a:r>
            <a:r>
              <a:rPr sz="1600" spc="-10" dirty="0">
                <a:latin typeface="Georgia"/>
                <a:cs typeface="Georgia"/>
              </a:rPr>
              <a:t>медицинского</a:t>
            </a:r>
            <a:r>
              <a:rPr sz="1600" spc="-2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освидетельствования </a:t>
            </a:r>
            <a:r>
              <a:rPr sz="1600" dirty="0">
                <a:latin typeface="Georgia"/>
                <a:cs typeface="Georgia"/>
              </a:rPr>
              <a:t>не</a:t>
            </a:r>
            <a:r>
              <a:rPr sz="1600" spc="-1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подписывала</a:t>
            </a:r>
            <a:r>
              <a:rPr sz="1400" spc="-10" dirty="0">
                <a:latin typeface="Georgia"/>
                <a:cs typeface="Georgia"/>
              </a:rPr>
              <a:t>.</a:t>
            </a:r>
            <a:endParaRPr sz="1400">
              <a:latin typeface="Georgia"/>
              <a:cs typeface="Georgi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809235" y="2987370"/>
            <a:ext cx="4164965" cy="507365"/>
            <a:chOff x="4809235" y="2987370"/>
            <a:chExt cx="4164965" cy="507365"/>
          </a:xfrm>
        </p:grpSpPr>
        <p:sp>
          <p:nvSpPr>
            <p:cNvPr id="13" name="object 13"/>
            <p:cNvSpPr/>
            <p:nvPr/>
          </p:nvSpPr>
          <p:spPr>
            <a:xfrm>
              <a:off x="4818760" y="2996895"/>
              <a:ext cx="4145915" cy="488315"/>
            </a:xfrm>
            <a:custGeom>
              <a:avLst/>
              <a:gdLst/>
              <a:ahLst/>
              <a:cxnLst/>
              <a:rect l="l" t="t" r="r" b="b"/>
              <a:pathLst>
                <a:path w="4145915" h="488314">
                  <a:moveTo>
                    <a:pt x="4145661" y="0"/>
                  </a:moveTo>
                  <a:lnTo>
                    <a:pt x="0" y="0"/>
                  </a:lnTo>
                  <a:lnTo>
                    <a:pt x="0" y="487730"/>
                  </a:lnTo>
                  <a:lnTo>
                    <a:pt x="4145661" y="487730"/>
                  </a:lnTo>
                  <a:lnTo>
                    <a:pt x="4145661" y="0"/>
                  </a:lnTo>
                  <a:close/>
                </a:path>
              </a:pathLst>
            </a:custGeom>
            <a:solidFill>
              <a:srgbClr val="5253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818760" y="2996895"/>
              <a:ext cx="4145915" cy="488315"/>
            </a:xfrm>
            <a:custGeom>
              <a:avLst/>
              <a:gdLst/>
              <a:ahLst/>
              <a:cxnLst/>
              <a:rect l="l" t="t" r="r" b="b"/>
              <a:pathLst>
                <a:path w="4145915" h="488314">
                  <a:moveTo>
                    <a:pt x="0" y="487730"/>
                  </a:moveTo>
                  <a:lnTo>
                    <a:pt x="4145661" y="487730"/>
                  </a:lnTo>
                  <a:lnTo>
                    <a:pt x="4145661" y="0"/>
                  </a:lnTo>
                  <a:lnTo>
                    <a:pt x="0" y="0"/>
                  </a:lnTo>
                  <a:lnTo>
                    <a:pt x="0" y="487730"/>
                  </a:lnTo>
                  <a:close/>
                </a:path>
              </a:pathLst>
            </a:custGeom>
            <a:ln w="19050">
              <a:solidFill>
                <a:srgbClr val="5253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860036" y="3068942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558" y="0"/>
                  </a:moveTo>
                  <a:lnTo>
                    <a:pt x="0" y="0"/>
                  </a:lnTo>
                  <a:lnTo>
                    <a:pt x="0" y="72021"/>
                  </a:lnTo>
                  <a:lnTo>
                    <a:pt x="0" y="304558"/>
                  </a:lnTo>
                  <a:lnTo>
                    <a:pt x="304558" y="304558"/>
                  </a:lnTo>
                  <a:lnTo>
                    <a:pt x="304558" y="72021"/>
                  </a:lnTo>
                  <a:lnTo>
                    <a:pt x="30455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860035" y="3068942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0" y="304558"/>
                  </a:moveTo>
                  <a:lnTo>
                    <a:pt x="304558" y="304558"/>
                  </a:lnTo>
                  <a:lnTo>
                    <a:pt x="304558" y="0"/>
                  </a:lnTo>
                  <a:lnTo>
                    <a:pt x="0" y="0"/>
                  </a:lnTo>
                  <a:lnTo>
                    <a:pt x="0" y="304558"/>
                  </a:lnTo>
                  <a:close/>
                </a:path>
              </a:pathLst>
            </a:custGeom>
            <a:ln w="19050">
              <a:solidFill>
                <a:srgbClr val="5253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932044" y="3140963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304546" y="0"/>
                  </a:moveTo>
                  <a:lnTo>
                    <a:pt x="0" y="0"/>
                  </a:lnTo>
                  <a:lnTo>
                    <a:pt x="0" y="304546"/>
                  </a:lnTo>
                  <a:lnTo>
                    <a:pt x="304546" y="304546"/>
                  </a:lnTo>
                  <a:lnTo>
                    <a:pt x="3045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932044" y="3140963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0" y="304546"/>
                  </a:moveTo>
                  <a:lnTo>
                    <a:pt x="304546" y="304546"/>
                  </a:lnTo>
                  <a:lnTo>
                    <a:pt x="304546" y="0"/>
                  </a:lnTo>
                  <a:lnTo>
                    <a:pt x="0" y="0"/>
                  </a:lnTo>
                  <a:lnTo>
                    <a:pt x="0" y="304546"/>
                  </a:lnTo>
                  <a:close/>
                </a:path>
              </a:pathLst>
            </a:custGeom>
            <a:ln w="19050">
              <a:solidFill>
                <a:srgbClr val="5253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902197" y="2348941"/>
            <a:ext cx="197167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latin typeface="Georgia"/>
                <a:cs typeface="Georgia"/>
              </a:rPr>
              <a:t>Разъяснение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46608" y="934339"/>
            <a:ext cx="8114030" cy="170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Georgia"/>
                <a:cs typeface="Georgia"/>
              </a:rPr>
              <a:t>Дочь</a:t>
            </a:r>
            <a:r>
              <a:rPr sz="1800" spc="-2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заместителя</a:t>
            </a:r>
            <a:r>
              <a:rPr sz="1800" spc="-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заведующего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лабораторией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ГКУЗ </a:t>
            </a:r>
            <a:r>
              <a:rPr sz="1800" spc="-10" dirty="0">
                <a:latin typeface="Georgia"/>
                <a:cs typeface="Georgia"/>
              </a:rPr>
              <a:t>«Медико-</a:t>
            </a:r>
            <a:endParaRPr sz="1800">
              <a:latin typeface="Georgia"/>
              <a:cs typeface="Georgia"/>
            </a:endParaRPr>
          </a:p>
          <a:p>
            <a:pPr marL="299085">
              <a:lnSpc>
                <a:spcPct val="100000"/>
              </a:lnSpc>
            </a:pPr>
            <a:r>
              <a:rPr sz="1800" dirty="0">
                <a:latin typeface="Georgia"/>
                <a:cs typeface="Georgia"/>
              </a:rPr>
              <a:t>санитарная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часть</a:t>
            </a:r>
            <a:r>
              <a:rPr sz="1800" spc="-2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№</a:t>
            </a:r>
            <a:r>
              <a:rPr sz="1800" spc="-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_» обратилась</a:t>
            </a:r>
            <a:r>
              <a:rPr sz="1800" spc="-2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к</a:t>
            </a:r>
            <a:r>
              <a:rPr sz="1800" spc="-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матери</a:t>
            </a:r>
            <a:r>
              <a:rPr sz="1800" spc="-3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для</a:t>
            </a:r>
            <a:r>
              <a:rPr sz="1800" spc="-5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получения</a:t>
            </a:r>
            <a:endParaRPr sz="1800">
              <a:latin typeface="Georgia"/>
              <a:cs typeface="Georgia"/>
            </a:endParaRPr>
          </a:p>
          <a:p>
            <a:pPr marL="299085">
              <a:lnSpc>
                <a:spcPct val="100000"/>
              </a:lnSpc>
            </a:pPr>
            <a:r>
              <a:rPr sz="1800" dirty="0">
                <a:latin typeface="Georgia"/>
                <a:cs typeface="Georgia"/>
              </a:rPr>
              <a:t>консультации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по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прохождению</a:t>
            </a:r>
            <a:r>
              <a:rPr sz="1800" spc="-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медицинского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освидетельствования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spc="-50" dirty="0">
                <a:latin typeface="Georgia"/>
                <a:cs typeface="Georgia"/>
              </a:rPr>
              <a:t>в</a:t>
            </a:r>
            <a:endParaRPr sz="1800">
              <a:latin typeface="Georgia"/>
              <a:cs typeface="Georgia"/>
            </a:endParaRPr>
          </a:p>
          <a:p>
            <a:pPr marL="299085" marR="5080">
              <a:lnSpc>
                <a:spcPct val="100000"/>
              </a:lnSpc>
            </a:pPr>
            <a:r>
              <a:rPr sz="1800" dirty="0">
                <a:latin typeface="Georgia"/>
                <a:cs typeface="Georgia"/>
              </a:rPr>
              <a:t>данной лаборатории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ее</a:t>
            </a:r>
            <a:r>
              <a:rPr sz="1800" spc="-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супругом для</a:t>
            </a:r>
            <a:r>
              <a:rPr sz="1800" spc="-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получения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выплаты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по </a:t>
            </a:r>
            <a:r>
              <a:rPr sz="1800" spc="-10" dirty="0">
                <a:latin typeface="Georgia"/>
                <a:cs typeface="Georgia"/>
              </a:rPr>
              <a:t>страховому случаю.</a:t>
            </a:r>
            <a:endParaRPr sz="1800">
              <a:latin typeface="Georgia"/>
              <a:cs typeface="Georgia"/>
            </a:endParaRPr>
          </a:p>
          <a:p>
            <a:pPr marL="635000">
              <a:lnSpc>
                <a:spcPct val="100000"/>
              </a:lnSpc>
              <a:spcBef>
                <a:spcPts val="275"/>
              </a:spcBef>
            </a:pPr>
            <a:r>
              <a:rPr sz="1800" b="1" dirty="0">
                <a:latin typeface="Georgia"/>
                <a:cs typeface="Georgia"/>
              </a:rPr>
              <a:t>Позиция</a:t>
            </a:r>
            <a:r>
              <a:rPr sz="1800" b="1" spc="-35" dirty="0">
                <a:latin typeface="Georgia"/>
                <a:cs typeface="Georgia"/>
              </a:rPr>
              <a:t> </a:t>
            </a:r>
            <a:r>
              <a:rPr sz="1800" b="1" spc="-10" dirty="0">
                <a:latin typeface="Georgia"/>
                <a:cs typeface="Georgia"/>
              </a:rPr>
              <a:t>заместителя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06746" y="3481578"/>
            <a:ext cx="3582035" cy="263652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196215">
              <a:lnSpc>
                <a:spcPts val="1630"/>
              </a:lnSpc>
              <a:spcBef>
                <a:spcPts val="390"/>
              </a:spcBef>
              <a:buAutoNum type="arabicPeriod"/>
              <a:tabLst>
                <a:tab pos="203835" algn="l"/>
              </a:tabLst>
            </a:pPr>
            <a:r>
              <a:rPr sz="1600" spc="-10" dirty="0">
                <a:latin typeface="Georgia"/>
                <a:cs typeface="Georgia"/>
              </a:rPr>
              <a:t>Согласование</a:t>
            </a:r>
            <a:r>
              <a:rPr sz="1600" spc="-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акта</a:t>
            </a:r>
            <a:r>
              <a:rPr sz="1600" spc="-2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медицинского освидетельствования</a:t>
            </a:r>
            <a:r>
              <a:rPr sz="160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является</a:t>
            </a:r>
            <a:endParaRPr sz="1600">
              <a:latin typeface="Georgia"/>
              <a:cs typeface="Georgia"/>
            </a:endParaRPr>
          </a:p>
          <a:p>
            <a:pPr marL="12700">
              <a:lnSpc>
                <a:spcPts val="1639"/>
              </a:lnSpc>
            </a:pPr>
            <a:r>
              <a:rPr sz="1600" dirty="0">
                <a:latin typeface="Georgia"/>
                <a:cs typeface="Georgia"/>
              </a:rPr>
              <a:t>этапом</a:t>
            </a:r>
            <a:r>
              <a:rPr sz="1600" spc="-7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выдачи</a:t>
            </a:r>
            <a:r>
              <a:rPr sz="1600" spc="-6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данного</a:t>
            </a:r>
            <a:r>
              <a:rPr sz="1600" spc="-6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документа.</a:t>
            </a:r>
            <a:endParaRPr sz="1600">
              <a:latin typeface="Georgia"/>
              <a:cs typeface="Georgia"/>
            </a:endParaRPr>
          </a:p>
          <a:p>
            <a:pPr marL="230504" indent="-218440">
              <a:lnSpc>
                <a:spcPts val="1775"/>
              </a:lnSpc>
              <a:spcBef>
                <a:spcPts val="350"/>
              </a:spcBef>
              <a:buAutoNum type="arabicPeriod" startAt="2"/>
              <a:tabLst>
                <a:tab pos="231140" algn="l"/>
              </a:tabLst>
            </a:pPr>
            <a:r>
              <a:rPr sz="1600" spc="-10" dirty="0">
                <a:latin typeface="Georgia"/>
                <a:cs typeface="Georgia"/>
              </a:rPr>
              <a:t>Возможность</a:t>
            </a:r>
            <a:r>
              <a:rPr sz="1600" spc="-4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влияния</a:t>
            </a:r>
            <a:r>
              <a:rPr sz="1600" spc="-25" dirty="0">
                <a:latin typeface="Georgia"/>
                <a:cs typeface="Georgia"/>
              </a:rPr>
              <a:t> на</a:t>
            </a:r>
            <a:endParaRPr sz="1600">
              <a:latin typeface="Georgia"/>
              <a:cs typeface="Georgia"/>
            </a:endParaRPr>
          </a:p>
          <a:p>
            <a:pPr marL="12700" marR="25400" algn="just">
              <a:lnSpc>
                <a:spcPct val="85400"/>
              </a:lnSpc>
              <a:spcBef>
                <a:spcPts val="135"/>
              </a:spcBef>
            </a:pPr>
            <a:r>
              <a:rPr sz="1600" dirty="0">
                <a:latin typeface="Georgia"/>
                <a:cs typeface="Georgia"/>
              </a:rPr>
              <a:t>получение</a:t>
            </a:r>
            <a:r>
              <a:rPr sz="1600" spc="-5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дохода</a:t>
            </a:r>
            <a:r>
              <a:rPr sz="1600" spc="-5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в</a:t>
            </a:r>
            <a:r>
              <a:rPr sz="1600" spc="-7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виде</a:t>
            </a:r>
            <a:r>
              <a:rPr sz="1600" spc="-5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выплаты</a:t>
            </a:r>
            <a:r>
              <a:rPr sz="1600" spc="-60" dirty="0">
                <a:latin typeface="Georgia"/>
                <a:cs typeface="Georgia"/>
              </a:rPr>
              <a:t> </a:t>
            </a:r>
            <a:r>
              <a:rPr sz="1600" spc="-25" dirty="0">
                <a:latin typeface="Georgia"/>
                <a:cs typeface="Georgia"/>
              </a:rPr>
              <a:t>за </a:t>
            </a:r>
            <a:r>
              <a:rPr sz="1600" spc="-10" dirty="0">
                <a:latin typeface="Georgia"/>
                <a:cs typeface="Georgia"/>
              </a:rPr>
              <a:t>наступление</a:t>
            </a:r>
            <a:r>
              <a:rPr sz="1600" spc="-3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страхового</a:t>
            </a:r>
            <a:r>
              <a:rPr sz="1600" spc="-6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случая</a:t>
            </a:r>
            <a:r>
              <a:rPr sz="1600" spc="-4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лицу, </a:t>
            </a:r>
            <a:r>
              <a:rPr sz="1600" dirty="0">
                <a:latin typeface="Georgia"/>
                <a:cs typeface="Georgia"/>
              </a:rPr>
              <a:t>состоящему</a:t>
            </a:r>
            <a:r>
              <a:rPr sz="1600" spc="-4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с</a:t>
            </a:r>
            <a:r>
              <a:rPr sz="1600" spc="-5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заместителем</a:t>
            </a:r>
            <a:endParaRPr sz="1600">
              <a:latin typeface="Georgia"/>
              <a:cs typeface="Georgia"/>
            </a:endParaRPr>
          </a:p>
          <a:p>
            <a:pPr marL="12700">
              <a:lnSpc>
                <a:spcPts val="1495"/>
              </a:lnSpc>
            </a:pPr>
            <a:r>
              <a:rPr sz="1600" dirty="0">
                <a:latin typeface="Georgia"/>
                <a:cs typeface="Georgia"/>
              </a:rPr>
              <a:t>заведующего</a:t>
            </a:r>
            <a:r>
              <a:rPr sz="1600" spc="-4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лабораторией</a:t>
            </a:r>
            <a:r>
              <a:rPr sz="1600" spc="-55" dirty="0">
                <a:latin typeface="Georgia"/>
                <a:cs typeface="Georgia"/>
              </a:rPr>
              <a:t> </a:t>
            </a:r>
            <a:r>
              <a:rPr sz="1600" spc="-50" dirty="0">
                <a:latin typeface="Georgia"/>
                <a:cs typeface="Georgia"/>
              </a:rPr>
              <a:t>в</a:t>
            </a:r>
            <a:endParaRPr sz="1600">
              <a:latin typeface="Georgia"/>
              <a:cs typeface="Georgia"/>
            </a:endParaRPr>
          </a:p>
          <a:p>
            <a:pPr marL="12700" marR="5080">
              <a:lnSpc>
                <a:spcPct val="85300"/>
              </a:lnSpc>
              <a:spcBef>
                <a:spcPts val="145"/>
              </a:spcBef>
            </a:pPr>
            <a:r>
              <a:rPr sz="1600" dirty="0">
                <a:latin typeface="Georgia"/>
                <a:cs typeface="Georgia"/>
              </a:rPr>
              <a:t>отношениях</a:t>
            </a:r>
            <a:r>
              <a:rPr sz="1600" spc="-7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близкого</a:t>
            </a:r>
            <a:r>
              <a:rPr sz="1600" spc="-8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родства</a:t>
            </a:r>
            <a:r>
              <a:rPr sz="1600" spc="-80" dirty="0">
                <a:latin typeface="Georgia"/>
                <a:cs typeface="Georgia"/>
              </a:rPr>
              <a:t> </a:t>
            </a:r>
            <a:r>
              <a:rPr sz="1600" spc="-25" dirty="0">
                <a:latin typeface="Georgia"/>
                <a:cs typeface="Georgia"/>
              </a:rPr>
              <a:t>или </a:t>
            </a:r>
            <a:r>
              <a:rPr sz="1600" dirty="0">
                <a:latin typeface="Georgia"/>
                <a:cs typeface="Georgia"/>
              </a:rPr>
              <a:t>свойства</a:t>
            </a:r>
            <a:r>
              <a:rPr sz="1600" spc="-7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(супруг</a:t>
            </a:r>
            <a:r>
              <a:rPr sz="1600" spc="-6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дочери),</a:t>
            </a:r>
            <a:r>
              <a:rPr sz="1600" spc="-75" dirty="0">
                <a:latin typeface="Georgia"/>
                <a:cs typeface="Georgia"/>
              </a:rPr>
              <a:t> </a:t>
            </a:r>
            <a:r>
              <a:rPr sz="1600" spc="-20" dirty="0">
                <a:latin typeface="Georgia"/>
                <a:cs typeface="Georgia"/>
              </a:rPr>
              <a:t>будет </a:t>
            </a:r>
            <a:r>
              <a:rPr sz="1600" spc="-10" dirty="0">
                <a:latin typeface="Georgia"/>
                <a:cs typeface="Georgia"/>
              </a:rPr>
              <a:t>сохраняться</a:t>
            </a:r>
            <a:r>
              <a:rPr sz="1600" spc="-4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вне</a:t>
            </a:r>
            <a:r>
              <a:rPr sz="1600" spc="-5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зависимости</a:t>
            </a:r>
            <a:r>
              <a:rPr sz="1600" spc="-2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от</a:t>
            </a:r>
            <a:r>
              <a:rPr sz="1600" spc="-6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того, </a:t>
            </a:r>
            <a:r>
              <a:rPr sz="1600" dirty="0">
                <a:latin typeface="Georgia"/>
                <a:cs typeface="Georgia"/>
              </a:rPr>
              <a:t>в</a:t>
            </a:r>
            <a:r>
              <a:rPr sz="1600" spc="-4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каком</a:t>
            </a:r>
            <a:r>
              <a:rPr sz="1600" spc="-3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из</a:t>
            </a:r>
            <a:r>
              <a:rPr sz="1600" spc="-3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этапов</a:t>
            </a:r>
            <a:r>
              <a:rPr sz="1600" spc="-4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данное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206746" y="6056172"/>
            <a:ext cx="2933700" cy="47625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ts val="1630"/>
              </a:lnSpc>
              <a:spcBef>
                <a:spcPts val="390"/>
              </a:spcBef>
            </a:pPr>
            <a:r>
              <a:rPr sz="1600" spc="-10" dirty="0">
                <a:latin typeface="Georgia"/>
                <a:cs typeface="Georgia"/>
              </a:rPr>
              <a:t>должностное</a:t>
            </a:r>
            <a:r>
              <a:rPr sz="1600" spc="-2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лицо</a:t>
            </a:r>
            <a:r>
              <a:rPr sz="1600" spc="-3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принимало участие.</a:t>
            </a:r>
            <a:endParaRPr sz="1600">
              <a:latin typeface="Georgia"/>
              <a:cs typeface="Georgi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7874889" y="6474104"/>
            <a:ext cx="955675" cy="307340"/>
            <a:chOff x="7874889" y="6474104"/>
            <a:chExt cx="955675" cy="307340"/>
          </a:xfrm>
        </p:grpSpPr>
        <p:sp>
          <p:nvSpPr>
            <p:cNvPr id="24" name="object 24"/>
            <p:cNvSpPr/>
            <p:nvPr/>
          </p:nvSpPr>
          <p:spPr>
            <a:xfrm>
              <a:off x="7884414" y="6501638"/>
              <a:ext cx="936625" cy="270510"/>
            </a:xfrm>
            <a:custGeom>
              <a:avLst/>
              <a:gdLst/>
              <a:ahLst/>
              <a:cxnLst/>
              <a:rect l="l" t="t" r="r" b="b"/>
              <a:pathLst>
                <a:path w="936625" h="270509">
                  <a:moveTo>
                    <a:pt x="936116" y="0"/>
                  </a:moveTo>
                  <a:lnTo>
                    <a:pt x="934692" y="7007"/>
                  </a:lnTo>
                  <a:lnTo>
                    <a:pt x="930814" y="12726"/>
                  </a:lnTo>
                  <a:lnTo>
                    <a:pt x="925079" y="16582"/>
                  </a:lnTo>
                  <a:lnTo>
                    <a:pt x="918082" y="17995"/>
                  </a:lnTo>
                  <a:lnTo>
                    <a:pt x="8000" y="17995"/>
                  </a:lnTo>
                  <a:lnTo>
                    <a:pt x="0" y="26060"/>
                  </a:lnTo>
                  <a:lnTo>
                    <a:pt x="0" y="261966"/>
                  </a:lnTo>
                  <a:lnTo>
                    <a:pt x="8000" y="270027"/>
                  </a:lnTo>
                  <a:lnTo>
                    <a:pt x="17906" y="270027"/>
                  </a:lnTo>
                  <a:lnTo>
                    <a:pt x="24957" y="268612"/>
                  </a:lnTo>
                  <a:lnTo>
                    <a:pt x="30686" y="264754"/>
                  </a:lnTo>
                  <a:lnTo>
                    <a:pt x="34534" y="259032"/>
                  </a:lnTo>
                  <a:lnTo>
                    <a:pt x="35940" y="252025"/>
                  </a:lnTo>
                  <a:lnTo>
                    <a:pt x="35940" y="234022"/>
                  </a:lnTo>
                  <a:lnTo>
                    <a:pt x="918082" y="234022"/>
                  </a:lnTo>
                  <a:lnTo>
                    <a:pt x="925079" y="232607"/>
                  </a:lnTo>
                  <a:lnTo>
                    <a:pt x="930814" y="228749"/>
                  </a:lnTo>
                  <a:lnTo>
                    <a:pt x="934692" y="223028"/>
                  </a:lnTo>
                  <a:lnTo>
                    <a:pt x="936116" y="216027"/>
                  </a:lnTo>
                  <a:lnTo>
                    <a:pt x="936116" y="54000"/>
                  </a:lnTo>
                  <a:lnTo>
                    <a:pt x="17906" y="54000"/>
                  </a:lnTo>
                  <a:lnTo>
                    <a:pt x="17906" y="31026"/>
                  </a:lnTo>
                  <a:lnTo>
                    <a:pt x="21970" y="27000"/>
                  </a:lnTo>
                  <a:lnTo>
                    <a:pt x="936116" y="27000"/>
                  </a:lnTo>
                  <a:lnTo>
                    <a:pt x="936116" y="0"/>
                  </a:lnTo>
                  <a:close/>
                </a:path>
                <a:path w="936625" h="270509">
                  <a:moveTo>
                    <a:pt x="936116" y="27000"/>
                  </a:moveTo>
                  <a:lnTo>
                    <a:pt x="31876" y="27000"/>
                  </a:lnTo>
                  <a:lnTo>
                    <a:pt x="35940" y="31026"/>
                  </a:lnTo>
                  <a:lnTo>
                    <a:pt x="35940" y="36004"/>
                  </a:lnTo>
                  <a:lnTo>
                    <a:pt x="34534" y="43011"/>
                  </a:lnTo>
                  <a:lnTo>
                    <a:pt x="30686" y="48731"/>
                  </a:lnTo>
                  <a:lnTo>
                    <a:pt x="24957" y="52586"/>
                  </a:lnTo>
                  <a:lnTo>
                    <a:pt x="17906" y="54000"/>
                  </a:lnTo>
                  <a:lnTo>
                    <a:pt x="936116" y="54000"/>
                  </a:lnTo>
                  <a:lnTo>
                    <a:pt x="936116" y="27000"/>
                  </a:lnTo>
                  <a:close/>
                </a:path>
                <a:path w="936625" h="270509">
                  <a:moveTo>
                    <a:pt x="900049" y="4965"/>
                  </a:moveTo>
                  <a:lnTo>
                    <a:pt x="900049" y="17995"/>
                  </a:lnTo>
                  <a:lnTo>
                    <a:pt x="918082" y="17995"/>
                  </a:lnTo>
                  <a:lnTo>
                    <a:pt x="918082" y="8991"/>
                  </a:lnTo>
                  <a:lnTo>
                    <a:pt x="904112" y="8991"/>
                  </a:lnTo>
                  <a:lnTo>
                    <a:pt x="900049" y="4965"/>
                  </a:lnTo>
                  <a:close/>
                </a:path>
                <a:path w="936625" h="270509">
                  <a:moveTo>
                    <a:pt x="918082" y="4965"/>
                  </a:moveTo>
                  <a:lnTo>
                    <a:pt x="914018" y="8991"/>
                  </a:lnTo>
                  <a:lnTo>
                    <a:pt x="918082" y="8991"/>
                  </a:lnTo>
                  <a:lnTo>
                    <a:pt x="918082" y="4965"/>
                  </a:lnTo>
                  <a:close/>
                </a:path>
              </a:pathLst>
            </a:custGeom>
            <a:solidFill>
              <a:srgbClr val="D5D6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902321" y="6483629"/>
              <a:ext cx="918210" cy="72390"/>
            </a:xfrm>
            <a:custGeom>
              <a:avLst/>
              <a:gdLst/>
              <a:ahLst/>
              <a:cxnLst/>
              <a:rect l="l" t="t" r="r" b="b"/>
              <a:pathLst>
                <a:path w="918209" h="72390">
                  <a:moveTo>
                    <a:pt x="13970" y="45008"/>
                  </a:moveTo>
                  <a:lnTo>
                    <a:pt x="4063" y="45008"/>
                  </a:lnTo>
                  <a:lnTo>
                    <a:pt x="0" y="49034"/>
                  </a:lnTo>
                  <a:lnTo>
                    <a:pt x="0" y="72009"/>
                  </a:lnTo>
                  <a:lnTo>
                    <a:pt x="7050" y="70595"/>
                  </a:lnTo>
                  <a:lnTo>
                    <a:pt x="12779" y="66740"/>
                  </a:lnTo>
                  <a:lnTo>
                    <a:pt x="16627" y="61020"/>
                  </a:lnTo>
                  <a:lnTo>
                    <a:pt x="18033" y="54013"/>
                  </a:lnTo>
                  <a:lnTo>
                    <a:pt x="18033" y="49034"/>
                  </a:lnTo>
                  <a:lnTo>
                    <a:pt x="13970" y="45008"/>
                  </a:lnTo>
                  <a:close/>
                </a:path>
                <a:path w="918209" h="72390">
                  <a:moveTo>
                    <a:pt x="918209" y="18008"/>
                  </a:moveTo>
                  <a:lnTo>
                    <a:pt x="900176" y="18008"/>
                  </a:lnTo>
                  <a:lnTo>
                    <a:pt x="900176" y="36004"/>
                  </a:lnTo>
                  <a:lnTo>
                    <a:pt x="907172" y="34591"/>
                  </a:lnTo>
                  <a:lnTo>
                    <a:pt x="912907" y="30735"/>
                  </a:lnTo>
                  <a:lnTo>
                    <a:pt x="916785" y="25015"/>
                  </a:lnTo>
                  <a:lnTo>
                    <a:pt x="918209" y="18008"/>
                  </a:lnTo>
                  <a:close/>
                </a:path>
                <a:path w="918209" h="72390">
                  <a:moveTo>
                    <a:pt x="900176" y="0"/>
                  </a:moveTo>
                  <a:lnTo>
                    <a:pt x="893125" y="1415"/>
                  </a:lnTo>
                  <a:lnTo>
                    <a:pt x="887396" y="5275"/>
                  </a:lnTo>
                  <a:lnTo>
                    <a:pt x="883548" y="10999"/>
                  </a:lnTo>
                  <a:lnTo>
                    <a:pt x="882142" y="18008"/>
                  </a:lnTo>
                  <a:lnTo>
                    <a:pt x="882142" y="22974"/>
                  </a:lnTo>
                  <a:lnTo>
                    <a:pt x="886205" y="27000"/>
                  </a:lnTo>
                  <a:lnTo>
                    <a:pt x="896111" y="27000"/>
                  </a:lnTo>
                  <a:lnTo>
                    <a:pt x="900176" y="22974"/>
                  </a:lnTo>
                  <a:lnTo>
                    <a:pt x="900176" y="18008"/>
                  </a:lnTo>
                  <a:lnTo>
                    <a:pt x="918209" y="18008"/>
                  </a:lnTo>
                  <a:lnTo>
                    <a:pt x="916785" y="10999"/>
                  </a:lnTo>
                  <a:lnTo>
                    <a:pt x="912907" y="5275"/>
                  </a:lnTo>
                  <a:lnTo>
                    <a:pt x="907172" y="1415"/>
                  </a:lnTo>
                  <a:lnTo>
                    <a:pt x="900176" y="0"/>
                  </a:lnTo>
                  <a:close/>
                </a:path>
              </a:pathLst>
            </a:custGeom>
            <a:solidFill>
              <a:srgbClr val="ACAC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884414" y="6483629"/>
              <a:ext cx="936625" cy="288290"/>
            </a:xfrm>
            <a:custGeom>
              <a:avLst/>
              <a:gdLst/>
              <a:ahLst/>
              <a:cxnLst/>
              <a:rect l="l" t="t" r="r" b="b"/>
              <a:pathLst>
                <a:path w="936625" h="288290">
                  <a:moveTo>
                    <a:pt x="0" y="54013"/>
                  </a:moveTo>
                  <a:lnTo>
                    <a:pt x="0" y="44069"/>
                  </a:lnTo>
                  <a:lnTo>
                    <a:pt x="8000" y="36004"/>
                  </a:lnTo>
                  <a:lnTo>
                    <a:pt x="17906" y="36004"/>
                  </a:lnTo>
                  <a:lnTo>
                    <a:pt x="900049" y="36004"/>
                  </a:lnTo>
                  <a:lnTo>
                    <a:pt x="918082" y="0"/>
                  </a:lnTo>
                  <a:lnTo>
                    <a:pt x="925079" y="1415"/>
                  </a:lnTo>
                  <a:lnTo>
                    <a:pt x="930814" y="5275"/>
                  </a:lnTo>
                  <a:lnTo>
                    <a:pt x="934692" y="10999"/>
                  </a:lnTo>
                  <a:lnTo>
                    <a:pt x="936116" y="18008"/>
                  </a:lnTo>
                  <a:lnTo>
                    <a:pt x="936116" y="234035"/>
                  </a:lnTo>
                  <a:lnTo>
                    <a:pt x="934692" y="241037"/>
                  </a:lnTo>
                  <a:lnTo>
                    <a:pt x="930814" y="246757"/>
                  </a:lnTo>
                  <a:lnTo>
                    <a:pt x="925079" y="250616"/>
                  </a:lnTo>
                  <a:lnTo>
                    <a:pt x="918082" y="252031"/>
                  </a:lnTo>
                  <a:lnTo>
                    <a:pt x="35940" y="252031"/>
                  </a:lnTo>
                  <a:lnTo>
                    <a:pt x="35940" y="270033"/>
                  </a:lnTo>
                  <a:lnTo>
                    <a:pt x="34534" y="277040"/>
                  </a:lnTo>
                  <a:lnTo>
                    <a:pt x="30686" y="282762"/>
                  </a:lnTo>
                  <a:lnTo>
                    <a:pt x="24957" y="286621"/>
                  </a:lnTo>
                  <a:lnTo>
                    <a:pt x="17906" y="288036"/>
                  </a:lnTo>
                  <a:lnTo>
                    <a:pt x="8000" y="288036"/>
                  </a:lnTo>
                  <a:lnTo>
                    <a:pt x="0" y="279975"/>
                  </a:lnTo>
                  <a:lnTo>
                    <a:pt x="0" y="270033"/>
                  </a:lnTo>
                  <a:lnTo>
                    <a:pt x="0" y="54013"/>
                  </a:lnTo>
                  <a:close/>
                </a:path>
                <a:path w="936625" h="288290">
                  <a:moveTo>
                    <a:pt x="900049" y="36004"/>
                  </a:moveTo>
                  <a:lnTo>
                    <a:pt x="918082" y="36004"/>
                  </a:lnTo>
                  <a:lnTo>
                    <a:pt x="925079" y="34591"/>
                  </a:lnTo>
                  <a:lnTo>
                    <a:pt x="930814" y="30735"/>
                  </a:lnTo>
                  <a:lnTo>
                    <a:pt x="934692" y="25015"/>
                  </a:lnTo>
                  <a:lnTo>
                    <a:pt x="936116" y="18008"/>
                  </a:lnTo>
                </a:path>
                <a:path w="936625" h="288290">
                  <a:moveTo>
                    <a:pt x="918082" y="36004"/>
                  </a:moveTo>
                  <a:lnTo>
                    <a:pt x="918082" y="18008"/>
                  </a:lnTo>
                  <a:lnTo>
                    <a:pt x="918082" y="22974"/>
                  </a:lnTo>
                  <a:lnTo>
                    <a:pt x="914018" y="27000"/>
                  </a:lnTo>
                  <a:lnTo>
                    <a:pt x="909065" y="27000"/>
                  </a:lnTo>
                  <a:lnTo>
                    <a:pt x="904112" y="27000"/>
                  </a:lnTo>
                  <a:lnTo>
                    <a:pt x="900049" y="22974"/>
                  </a:lnTo>
                  <a:lnTo>
                    <a:pt x="900049" y="18008"/>
                  </a:lnTo>
                </a:path>
                <a:path w="936625" h="288290">
                  <a:moveTo>
                    <a:pt x="17906" y="72009"/>
                  </a:moveTo>
                  <a:lnTo>
                    <a:pt x="17906" y="54013"/>
                  </a:lnTo>
                  <a:lnTo>
                    <a:pt x="17906" y="49034"/>
                  </a:lnTo>
                  <a:lnTo>
                    <a:pt x="21970" y="45008"/>
                  </a:lnTo>
                  <a:lnTo>
                    <a:pt x="26924" y="45008"/>
                  </a:lnTo>
                  <a:lnTo>
                    <a:pt x="31876" y="45008"/>
                  </a:lnTo>
                  <a:lnTo>
                    <a:pt x="35940" y="49034"/>
                  </a:lnTo>
                  <a:lnTo>
                    <a:pt x="35940" y="54013"/>
                  </a:lnTo>
                  <a:lnTo>
                    <a:pt x="34534" y="61020"/>
                  </a:lnTo>
                  <a:lnTo>
                    <a:pt x="30686" y="66740"/>
                  </a:lnTo>
                  <a:lnTo>
                    <a:pt x="24957" y="70595"/>
                  </a:lnTo>
                  <a:lnTo>
                    <a:pt x="17906" y="72009"/>
                  </a:lnTo>
                  <a:lnTo>
                    <a:pt x="8000" y="72009"/>
                  </a:lnTo>
                  <a:lnTo>
                    <a:pt x="0" y="63957"/>
                  </a:lnTo>
                  <a:lnTo>
                    <a:pt x="0" y="54013"/>
                  </a:lnTo>
                </a:path>
                <a:path w="936625" h="288290">
                  <a:moveTo>
                    <a:pt x="35940" y="54013"/>
                  </a:moveTo>
                  <a:lnTo>
                    <a:pt x="35940" y="252031"/>
                  </a:lnTo>
                </a:path>
              </a:pathLst>
            </a:custGeom>
            <a:ln w="19050">
              <a:solidFill>
                <a:srgbClr val="D5D6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8039481" y="6524401"/>
            <a:ext cx="614045" cy="18478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100" dirty="0">
                <a:latin typeface="Georgia"/>
                <a:cs typeface="Georgia"/>
              </a:rPr>
              <a:t>слайд</a:t>
            </a:r>
            <a:r>
              <a:rPr sz="1100" spc="-35" dirty="0">
                <a:latin typeface="Georgia"/>
                <a:cs typeface="Georgia"/>
              </a:rPr>
              <a:t> </a:t>
            </a:r>
            <a:r>
              <a:rPr sz="1100" spc="-25" dirty="0">
                <a:latin typeface="Georgia"/>
                <a:cs typeface="Georgia"/>
              </a:rPr>
              <a:t>11</a:t>
            </a:r>
            <a:endParaRPr sz="11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8540" y="527050"/>
            <a:ext cx="23596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424455"/>
                </a:solidFill>
                <a:latin typeface="Trebuchet MS"/>
                <a:cs typeface="Trebuchet MS"/>
              </a:rPr>
              <a:t>Ситуация</a:t>
            </a:r>
            <a:r>
              <a:rPr sz="3600" spc="25" dirty="0">
                <a:solidFill>
                  <a:srgbClr val="424455"/>
                </a:solidFill>
                <a:latin typeface="Trebuchet MS"/>
                <a:cs typeface="Trebuchet MS"/>
              </a:rPr>
              <a:t> </a:t>
            </a:r>
            <a:r>
              <a:rPr sz="3600" spc="-50" dirty="0">
                <a:solidFill>
                  <a:srgbClr val="424455"/>
                </a:solidFill>
                <a:latin typeface="Trebuchet MS"/>
                <a:cs typeface="Trebuchet MS"/>
              </a:rPr>
              <a:t>2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56031" y="1155268"/>
            <a:ext cx="7647305" cy="628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indent="-256540">
              <a:lnSpc>
                <a:spcPts val="2375"/>
              </a:lnSpc>
              <a:spcBef>
                <a:spcPts val="95"/>
              </a:spcBef>
              <a:buClr>
                <a:srgbClr val="9F4DA2"/>
              </a:buClr>
              <a:buChar char="•"/>
              <a:tabLst>
                <a:tab pos="268605" algn="l"/>
                <a:tab pos="269240" algn="l"/>
              </a:tabLst>
            </a:pPr>
            <a:r>
              <a:rPr sz="2200" dirty="0">
                <a:latin typeface="Georgia"/>
                <a:cs typeface="Georgia"/>
              </a:rPr>
              <a:t>Бывший</a:t>
            </a:r>
            <a:r>
              <a:rPr sz="2200" spc="-105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супруг</a:t>
            </a:r>
            <a:r>
              <a:rPr sz="2200" spc="-100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директора</a:t>
            </a:r>
            <a:r>
              <a:rPr sz="2200" spc="-8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федерального</a:t>
            </a:r>
            <a:r>
              <a:rPr sz="2200" spc="-9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бюджетного</a:t>
            </a:r>
            <a:endParaRPr sz="2200">
              <a:latin typeface="Georgia"/>
              <a:cs typeface="Georgia"/>
            </a:endParaRPr>
          </a:p>
          <a:p>
            <a:pPr marL="268605">
              <a:lnSpc>
                <a:spcPts val="2375"/>
              </a:lnSpc>
            </a:pPr>
            <a:r>
              <a:rPr sz="2200" spc="-10" dirty="0">
                <a:latin typeface="Georgia"/>
                <a:cs typeface="Georgia"/>
              </a:rPr>
              <a:t>учреждения</a:t>
            </a:r>
            <a:r>
              <a:rPr sz="2200" spc="-45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работает</a:t>
            </a:r>
            <a:r>
              <a:rPr sz="2200" spc="-55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методистом</a:t>
            </a:r>
            <a:r>
              <a:rPr sz="2200" spc="-20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в</a:t>
            </a:r>
            <a:r>
              <a:rPr sz="2200" spc="-75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том</a:t>
            </a:r>
            <a:r>
              <a:rPr sz="2200" spc="-75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же</a:t>
            </a:r>
            <a:r>
              <a:rPr sz="2200" spc="-7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учреждении.</a:t>
            </a:r>
            <a:endParaRPr sz="2200">
              <a:latin typeface="Georgia"/>
              <a:cs typeface="Georg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05561" y="2411374"/>
            <a:ext cx="3680460" cy="450215"/>
            <a:chOff x="805561" y="2411374"/>
            <a:chExt cx="3680460" cy="450215"/>
          </a:xfrm>
        </p:grpSpPr>
        <p:sp>
          <p:nvSpPr>
            <p:cNvPr id="5" name="object 5"/>
            <p:cNvSpPr/>
            <p:nvPr/>
          </p:nvSpPr>
          <p:spPr>
            <a:xfrm>
              <a:off x="815086" y="2420924"/>
              <a:ext cx="3661410" cy="431165"/>
            </a:xfrm>
            <a:custGeom>
              <a:avLst/>
              <a:gdLst/>
              <a:ahLst/>
              <a:cxnLst/>
              <a:rect l="l" t="t" r="r" b="b"/>
              <a:pathLst>
                <a:path w="3661410" h="431164">
                  <a:moveTo>
                    <a:pt x="3661283" y="0"/>
                  </a:moveTo>
                  <a:lnTo>
                    <a:pt x="0" y="0"/>
                  </a:lnTo>
                  <a:lnTo>
                    <a:pt x="0" y="430733"/>
                  </a:lnTo>
                  <a:lnTo>
                    <a:pt x="3661283" y="430733"/>
                  </a:lnTo>
                  <a:lnTo>
                    <a:pt x="3661283" y="0"/>
                  </a:lnTo>
                  <a:close/>
                </a:path>
              </a:pathLst>
            </a:custGeom>
            <a:solidFill>
              <a:srgbClr val="5253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15086" y="2420924"/>
              <a:ext cx="3661410" cy="431165"/>
            </a:xfrm>
            <a:custGeom>
              <a:avLst/>
              <a:gdLst/>
              <a:ahLst/>
              <a:cxnLst/>
              <a:rect l="l" t="t" r="r" b="b"/>
              <a:pathLst>
                <a:path w="3661410" h="431164">
                  <a:moveTo>
                    <a:pt x="0" y="430733"/>
                  </a:moveTo>
                  <a:lnTo>
                    <a:pt x="3661283" y="430733"/>
                  </a:lnTo>
                  <a:lnTo>
                    <a:pt x="3661283" y="0"/>
                  </a:lnTo>
                  <a:lnTo>
                    <a:pt x="0" y="0"/>
                  </a:lnTo>
                  <a:lnTo>
                    <a:pt x="0" y="430733"/>
                  </a:lnTo>
                  <a:close/>
                </a:path>
              </a:pathLst>
            </a:custGeom>
            <a:ln w="19050">
              <a:solidFill>
                <a:srgbClr val="5253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47305" y="2487053"/>
              <a:ext cx="269240" cy="269240"/>
            </a:xfrm>
            <a:custGeom>
              <a:avLst/>
              <a:gdLst/>
              <a:ahLst/>
              <a:cxnLst/>
              <a:rect l="l" t="t" r="r" b="b"/>
              <a:pathLst>
                <a:path w="269240" h="269239">
                  <a:moveTo>
                    <a:pt x="268973" y="0"/>
                  </a:moveTo>
                  <a:lnTo>
                    <a:pt x="0" y="0"/>
                  </a:lnTo>
                  <a:lnTo>
                    <a:pt x="0" y="202806"/>
                  </a:lnTo>
                  <a:lnTo>
                    <a:pt x="0" y="268973"/>
                  </a:lnTo>
                  <a:lnTo>
                    <a:pt x="268973" y="268973"/>
                  </a:lnTo>
                  <a:lnTo>
                    <a:pt x="268973" y="202806"/>
                  </a:lnTo>
                  <a:lnTo>
                    <a:pt x="268973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47305" y="2487053"/>
              <a:ext cx="269240" cy="269240"/>
            </a:xfrm>
            <a:custGeom>
              <a:avLst/>
              <a:gdLst/>
              <a:ahLst/>
              <a:cxnLst/>
              <a:rect l="l" t="t" r="r" b="b"/>
              <a:pathLst>
                <a:path w="269240" h="269239">
                  <a:moveTo>
                    <a:pt x="0" y="268973"/>
                  </a:moveTo>
                  <a:lnTo>
                    <a:pt x="268973" y="268973"/>
                  </a:lnTo>
                  <a:lnTo>
                    <a:pt x="268973" y="0"/>
                  </a:lnTo>
                  <a:lnTo>
                    <a:pt x="0" y="0"/>
                  </a:lnTo>
                  <a:lnTo>
                    <a:pt x="0" y="268973"/>
                  </a:lnTo>
                  <a:close/>
                </a:path>
              </a:pathLst>
            </a:custGeom>
            <a:ln w="19050">
              <a:solidFill>
                <a:srgbClr val="5253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81189" y="2420899"/>
              <a:ext cx="269240" cy="269240"/>
            </a:xfrm>
            <a:custGeom>
              <a:avLst/>
              <a:gdLst/>
              <a:ahLst/>
              <a:cxnLst/>
              <a:rect l="l" t="t" r="r" b="b"/>
              <a:pathLst>
                <a:path w="269240" h="269239">
                  <a:moveTo>
                    <a:pt x="268960" y="0"/>
                  </a:moveTo>
                  <a:lnTo>
                    <a:pt x="0" y="0"/>
                  </a:lnTo>
                  <a:lnTo>
                    <a:pt x="0" y="268960"/>
                  </a:lnTo>
                  <a:lnTo>
                    <a:pt x="268960" y="268960"/>
                  </a:lnTo>
                  <a:lnTo>
                    <a:pt x="2689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81189" y="2420899"/>
              <a:ext cx="269240" cy="269240"/>
            </a:xfrm>
            <a:custGeom>
              <a:avLst/>
              <a:gdLst/>
              <a:ahLst/>
              <a:cxnLst/>
              <a:rect l="l" t="t" r="r" b="b"/>
              <a:pathLst>
                <a:path w="269240" h="269239">
                  <a:moveTo>
                    <a:pt x="0" y="268960"/>
                  </a:moveTo>
                  <a:lnTo>
                    <a:pt x="268960" y="268960"/>
                  </a:lnTo>
                  <a:lnTo>
                    <a:pt x="268960" y="0"/>
                  </a:lnTo>
                  <a:lnTo>
                    <a:pt x="0" y="0"/>
                  </a:lnTo>
                  <a:lnTo>
                    <a:pt x="0" y="268960"/>
                  </a:lnTo>
                  <a:close/>
                </a:path>
              </a:pathLst>
            </a:custGeom>
            <a:ln w="19050">
              <a:solidFill>
                <a:srgbClr val="5253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66901" y="2835910"/>
            <a:ext cx="3117850" cy="292989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15620">
              <a:lnSpc>
                <a:spcPct val="85200"/>
              </a:lnSpc>
              <a:spcBef>
                <a:spcPts val="459"/>
              </a:spcBef>
            </a:pPr>
            <a:r>
              <a:rPr sz="2000" dirty="0">
                <a:latin typeface="Georgia"/>
                <a:cs typeface="Georgia"/>
              </a:rPr>
              <a:t>Уведомление</a:t>
            </a:r>
            <a:r>
              <a:rPr sz="2000" spc="-80" dirty="0">
                <a:latin typeface="Georgia"/>
                <a:cs typeface="Georgia"/>
              </a:rPr>
              <a:t> </a:t>
            </a:r>
            <a:r>
              <a:rPr sz="2000" spc="-50" dirty="0">
                <a:latin typeface="Georgia"/>
                <a:cs typeface="Georgia"/>
              </a:rPr>
              <a:t>о </a:t>
            </a:r>
            <a:r>
              <a:rPr sz="2000" spc="-10" dirty="0">
                <a:latin typeface="Georgia"/>
                <a:cs typeface="Georgia"/>
              </a:rPr>
              <a:t>возможности возникновения </a:t>
            </a:r>
            <a:r>
              <a:rPr sz="2000" dirty="0">
                <a:latin typeface="Georgia"/>
                <a:cs typeface="Georgia"/>
              </a:rPr>
              <a:t>конфликта</a:t>
            </a:r>
            <a:r>
              <a:rPr sz="2000" spc="-6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интересов</a:t>
            </a:r>
            <a:endParaRPr sz="2000">
              <a:latin typeface="Georgia"/>
              <a:cs typeface="Georgia"/>
            </a:endParaRPr>
          </a:p>
          <a:p>
            <a:pPr marL="12700" marR="5080">
              <a:lnSpc>
                <a:spcPct val="85300"/>
              </a:lnSpc>
              <a:spcBef>
                <a:spcPts val="5"/>
              </a:spcBef>
            </a:pPr>
            <a:r>
              <a:rPr sz="2000" dirty="0">
                <a:latin typeface="Georgia"/>
                <a:cs typeface="Georgia"/>
              </a:rPr>
              <a:t>направлено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не было,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spc="-25" dirty="0">
                <a:latin typeface="Georgia"/>
                <a:cs typeface="Georgia"/>
              </a:rPr>
              <a:t>так </a:t>
            </a:r>
            <a:r>
              <a:rPr sz="2000" dirty="0">
                <a:latin typeface="Georgia"/>
                <a:cs typeface="Georgia"/>
              </a:rPr>
              <a:t>как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директор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учреждения </a:t>
            </a:r>
            <a:r>
              <a:rPr sz="2000" dirty="0">
                <a:latin typeface="Georgia"/>
                <a:cs typeface="Georgia"/>
              </a:rPr>
              <a:t>полагала,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что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конфликт </a:t>
            </a:r>
            <a:r>
              <a:rPr sz="2000" dirty="0">
                <a:latin typeface="Georgia"/>
                <a:cs typeface="Georgia"/>
              </a:rPr>
              <a:t>интересов</a:t>
            </a:r>
            <a:r>
              <a:rPr sz="2000" spc="-7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отсутствует </a:t>
            </a:r>
            <a:r>
              <a:rPr sz="2000" dirty="0">
                <a:latin typeface="Georgia"/>
                <a:cs typeface="Georgia"/>
              </a:rPr>
              <a:t>ввиду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того,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что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супруги</a:t>
            </a:r>
            <a:endParaRPr sz="2000">
              <a:latin typeface="Georgia"/>
              <a:cs typeface="Georgia"/>
            </a:endParaRPr>
          </a:p>
          <a:p>
            <a:pPr marL="12700" marR="373380">
              <a:lnSpc>
                <a:spcPts val="2050"/>
              </a:lnSpc>
            </a:pPr>
            <a:r>
              <a:rPr sz="2000" dirty="0">
                <a:latin typeface="Georgia"/>
                <a:cs typeface="Georgia"/>
              </a:rPr>
              <a:t>находятся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в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разводе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0" dirty="0">
                <a:latin typeface="Georgia"/>
                <a:cs typeface="Georgia"/>
              </a:rPr>
              <a:t>и </a:t>
            </a:r>
            <a:r>
              <a:rPr sz="2000" dirty="0">
                <a:latin typeface="Georgia"/>
                <a:cs typeface="Georgia"/>
              </a:rPr>
              <a:t>проживают</a:t>
            </a:r>
            <a:r>
              <a:rPr sz="2000" spc="-70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раздельно.</a:t>
            </a:r>
            <a:endParaRPr sz="2000">
              <a:latin typeface="Georgia"/>
              <a:cs typeface="Georgi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706111" y="2411399"/>
            <a:ext cx="3680460" cy="450215"/>
            <a:chOff x="4706111" y="2411399"/>
            <a:chExt cx="3680460" cy="450215"/>
          </a:xfrm>
        </p:grpSpPr>
        <p:sp>
          <p:nvSpPr>
            <p:cNvPr id="13" name="object 13"/>
            <p:cNvSpPr/>
            <p:nvPr/>
          </p:nvSpPr>
          <p:spPr>
            <a:xfrm>
              <a:off x="4715636" y="2420924"/>
              <a:ext cx="3661410" cy="431165"/>
            </a:xfrm>
            <a:custGeom>
              <a:avLst/>
              <a:gdLst/>
              <a:ahLst/>
              <a:cxnLst/>
              <a:rect l="l" t="t" r="r" b="b"/>
              <a:pathLst>
                <a:path w="3661409" h="431164">
                  <a:moveTo>
                    <a:pt x="3661283" y="0"/>
                  </a:moveTo>
                  <a:lnTo>
                    <a:pt x="0" y="0"/>
                  </a:lnTo>
                  <a:lnTo>
                    <a:pt x="0" y="430733"/>
                  </a:lnTo>
                  <a:lnTo>
                    <a:pt x="3661283" y="430733"/>
                  </a:lnTo>
                  <a:lnTo>
                    <a:pt x="3661283" y="0"/>
                  </a:lnTo>
                  <a:close/>
                </a:path>
              </a:pathLst>
            </a:custGeom>
            <a:solidFill>
              <a:srgbClr val="5253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715636" y="2420924"/>
              <a:ext cx="3661410" cy="431165"/>
            </a:xfrm>
            <a:custGeom>
              <a:avLst/>
              <a:gdLst/>
              <a:ahLst/>
              <a:cxnLst/>
              <a:rect l="l" t="t" r="r" b="b"/>
              <a:pathLst>
                <a:path w="3661409" h="431164">
                  <a:moveTo>
                    <a:pt x="0" y="430733"/>
                  </a:moveTo>
                  <a:lnTo>
                    <a:pt x="3661283" y="430733"/>
                  </a:lnTo>
                  <a:lnTo>
                    <a:pt x="3661283" y="0"/>
                  </a:lnTo>
                  <a:lnTo>
                    <a:pt x="0" y="0"/>
                  </a:lnTo>
                  <a:lnTo>
                    <a:pt x="0" y="430733"/>
                  </a:lnTo>
                  <a:close/>
                </a:path>
              </a:pathLst>
            </a:custGeom>
            <a:ln w="19050">
              <a:solidFill>
                <a:srgbClr val="5253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913884" y="2553093"/>
              <a:ext cx="269240" cy="269240"/>
            </a:xfrm>
            <a:custGeom>
              <a:avLst/>
              <a:gdLst/>
              <a:ahLst/>
              <a:cxnLst/>
              <a:rect l="l" t="t" r="r" b="b"/>
              <a:pathLst>
                <a:path w="269239" h="269239">
                  <a:moveTo>
                    <a:pt x="268973" y="0"/>
                  </a:moveTo>
                  <a:lnTo>
                    <a:pt x="0" y="0"/>
                  </a:lnTo>
                  <a:lnTo>
                    <a:pt x="0" y="205219"/>
                  </a:lnTo>
                  <a:lnTo>
                    <a:pt x="0" y="268973"/>
                  </a:lnTo>
                  <a:lnTo>
                    <a:pt x="268973" y="268973"/>
                  </a:lnTo>
                  <a:lnTo>
                    <a:pt x="268973" y="205219"/>
                  </a:lnTo>
                  <a:lnTo>
                    <a:pt x="268973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913883" y="2553093"/>
              <a:ext cx="269240" cy="269240"/>
            </a:xfrm>
            <a:custGeom>
              <a:avLst/>
              <a:gdLst/>
              <a:ahLst/>
              <a:cxnLst/>
              <a:rect l="l" t="t" r="r" b="b"/>
              <a:pathLst>
                <a:path w="269239" h="269239">
                  <a:moveTo>
                    <a:pt x="0" y="268973"/>
                  </a:moveTo>
                  <a:lnTo>
                    <a:pt x="268973" y="268973"/>
                  </a:lnTo>
                  <a:lnTo>
                    <a:pt x="268973" y="0"/>
                  </a:lnTo>
                  <a:lnTo>
                    <a:pt x="0" y="0"/>
                  </a:lnTo>
                  <a:lnTo>
                    <a:pt x="0" y="268973"/>
                  </a:lnTo>
                  <a:close/>
                </a:path>
              </a:pathLst>
            </a:custGeom>
            <a:ln w="19050">
              <a:solidFill>
                <a:srgbClr val="5253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852669" y="2489352"/>
              <a:ext cx="269240" cy="269240"/>
            </a:xfrm>
            <a:custGeom>
              <a:avLst/>
              <a:gdLst/>
              <a:ahLst/>
              <a:cxnLst/>
              <a:rect l="l" t="t" r="r" b="b"/>
              <a:pathLst>
                <a:path w="269239" h="269239">
                  <a:moveTo>
                    <a:pt x="268960" y="0"/>
                  </a:moveTo>
                  <a:lnTo>
                    <a:pt x="0" y="0"/>
                  </a:lnTo>
                  <a:lnTo>
                    <a:pt x="0" y="268960"/>
                  </a:lnTo>
                  <a:lnTo>
                    <a:pt x="268960" y="268960"/>
                  </a:lnTo>
                  <a:lnTo>
                    <a:pt x="2689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852669" y="2489352"/>
              <a:ext cx="269240" cy="269240"/>
            </a:xfrm>
            <a:custGeom>
              <a:avLst/>
              <a:gdLst/>
              <a:ahLst/>
              <a:cxnLst/>
              <a:rect l="l" t="t" r="r" b="b"/>
              <a:pathLst>
                <a:path w="269239" h="269239">
                  <a:moveTo>
                    <a:pt x="0" y="268960"/>
                  </a:moveTo>
                  <a:lnTo>
                    <a:pt x="268960" y="268960"/>
                  </a:lnTo>
                  <a:lnTo>
                    <a:pt x="268960" y="0"/>
                  </a:lnTo>
                  <a:lnTo>
                    <a:pt x="0" y="0"/>
                  </a:lnTo>
                  <a:lnTo>
                    <a:pt x="0" y="268960"/>
                  </a:lnTo>
                  <a:close/>
                </a:path>
              </a:pathLst>
            </a:custGeom>
            <a:ln w="19050">
              <a:solidFill>
                <a:srgbClr val="5253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749165" y="2850006"/>
            <a:ext cx="3639820" cy="346710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ct val="85400"/>
              </a:lnSpc>
              <a:spcBef>
                <a:spcPts val="375"/>
              </a:spcBef>
              <a:buAutoNum type="arabicPeriod"/>
              <a:tabLst>
                <a:tab pos="203835" algn="l"/>
              </a:tabLst>
            </a:pPr>
            <a:r>
              <a:rPr sz="1600" dirty="0">
                <a:latin typeface="Georgia"/>
                <a:cs typeface="Georgia"/>
              </a:rPr>
              <a:t>Бывшие</a:t>
            </a:r>
            <a:r>
              <a:rPr sz="1600" spc="-6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супруги</a:t>
            </a:r>
            <a:r>
              <a:rPr sz="1600" spc="-6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имеют</a:t>
            </a:r>
            <a:r>
              <a:rPr sz="1600" spc="-6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совместную собственность</a:t>
            </a:r>
            <a:r>
              <a:rPr sz="1600" spc="-4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проводят</a:t>
            </a:r>
            <a:r>
              <a:rPr sz="1600" spc="-4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совместный досуг</a:t>
            </a:r>
            <a:endParaRPr sz="1600">
              <a:latin typeface="Georgia"/>
              <a:cs typeface="Georgia"/>
            </a:endParaRPr>
          </a:p>
          <a:p>
            <a:pPr marL="12700" marR="441959">
              <a:lnSpc>
                <a:spcPts val="1630"/>
              </a:lnSpc>
              <a:spcBef>
                <a:spcPts val="10"/>
              </a:spcBef>
            </a:pPr>
            <a:r>
              <a:rPr sz="1600" dirty="0">
                <a:latin typeface="Georgia"/>
                <a:cs typeface="Georgia"/>
              </a:rPr>
              <a:t>с</a:t>
            </a:r>
            <a:r>
              <a:rPr sz="1600" spc="-3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их</a:t>
            </a:r>
            <a:r>
              <a:rPr sz="1600" spc="-3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общим</a:t>
            </a:r>
            <a:r>
              <a:rPr sz="1600" spc="-3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ребенком. Данные обстоятельства</a:t>
            </a:r>
            <a:r>
              <a:rPr sz="1600" spc="-2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свидетельствует</a:t>
            </a:r>
            <a:r>
              <a:rPr sz="1600" spc="20" dirty="0">
                <a:latin typeface="Georgia"/>
                <a:cs typeface="Georgia"/>
              </a:rPr>
              <a:t> </a:t>
            </a:r>
            <a:r>
              <a:rPr sz="1600" spc="-50" dirty="0">
                <a:latin typeface="Georgia"/>
                <a:cs typeface="Georgia"/>
              </a:rPr>
              <a:t>о</a:t>
            </a:r>
            <a:endParaRPr sz="1600">
              <a:latin typeface="Georgia"/>
              <a:cs typeface="Georgia"/>
            </a:endParaRPr>
          </a:p>
          <a:p>
            <a:pPr marL="12700">
              <a:lnSpc>
                <a:spcPts val="1495"/>
              </a:lnSpc>
            </a:pPr>
            <a:r>
              <a:rPr sz="1600" dirty="0">
                <a:latin typeface="Georgia"/>
                <a:cs typeface="Georgia"/>
              </a:rPr>
              <a:t>наличии</a:t>
            </a:r>
            <a:r>
              <a:rPr sz="1600" spc="-3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имущественных</a:t>
            </a:r>
            <a:r>
              <a:rPr sz="1600" spc="-1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и</a:t>
            </a:r>
            <a:r>
              <a:rPr sz="1600" spc="-50" dirty="0">
                <a:latin typeface="Georgia"/>
                <a:cs typeface="Georgia"/>
              </a:rPr>
              <a:t> </a:t>
            </a:r>
            <a:r>
              <a:rPr sz="1600" spc="-20" dirty="0">
                <a:latin typeface="Georgia"/>
                <a:cs typeface="Georgia"/>
              </a:rPr>
              <a:t>иных</a:t>
            </a:r>
            <a:endParaRPr sz="1600">
              <a:latin typeface="Georgia"/>
              <a:cs typeface="Georgia"/>
            </a:endParaRPr>
          </a:p>
          <a:p>
            <a:pPr marL="12700">
              <a:lnSpc>
                <a:spcPts val="1630"/>
              </a:lnSpc>
            </a:pPr>
            <a:r>
              <a:rPr sz="1600" dirty="0">
                <a:latin typeface="Georgia"/>
                <a:cs typeface="Georgia"/>
              </a:rPr>
              <a:t>близких</a:t>
            </a:r>
            <a:r>
              <a:rPr sz="1600" spc="-6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отношений</a:t>
            </a:r>
            <a:r>
              <a:rPr sz="1600" spc="-7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между</a:t>
            </a:r>
            <a:r>
              <a:rPr sz="1600" spc="-7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данными</a:t>
            </a:r>
            <a:endParaRPr sz="1600">
              <a:latin typeface="Georgia"/>
              <a:cs typeface="Georgia"/>
            </a:endParaRPr>
          </a:p>
          <a:p>
            <a:pPr marL="12700">
              <a:lnSpc>
                <a:spcPts val="1775"/>
              </a:lnSpc>
            </a:pPr>
            <a:r>
              <a:rPr sz="1600" spc="-10" dirty="0">
                <a:latin typeface="Georgia"/>
                <a:cs typeface="Georgia"/>
              </a:rPr>
              <a:t>лицами.</a:t>
            </a:r>
            <a:endParaRPr sz="1600">
              <a:latin typeface="Georgia"/>
              <a:cs typeface="Georgia"/>
            </a:endParaRPr>
          </a:p>
          <a:p>
            <a:pPr marL="12700" marR="50165">
              <a:lnSpc>
                <a:spcPts val="1630"/>
              </a:lnSpc>
              <a:spcBef>
                <a:spcPts val="655"/>
              </a:spcBef>
              <a:buAutoNum type="arabicPeriod" startAt="2"/>
              <a:tabLst>
                <a:tab pos="231140" algn="l"/>
              </a:tabLst>
            </a:pPr>
            <a:r>
              <a:rPr sz="1600" spc="-10" dirty="0">
                <a:latin typeface="Georgia"/>
                <a:cs typeface="Georgia"/>
              </a:rPr>
              <a:t>Принятие</a:t>
            </a:r>
            <a:r>
              <a:rPr sz="1600" spc="-2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директором</a:t>
            </a:r>
            <a:r>
              <a:rPr sz="1600" spc="-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учреждения </a:t>
            </a:r>
            <a:r>
              <a:rPr sz="1600" dirty="0">
                <a:latin typeface="Georgia"/>
                <a:cs typeface="Georgia"/>
              </a:rPr>
              <a:t>решений</a:t>
            </a:r>
            <a:r>
              <a:rPr sz="1600" spc="-5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о</a:t>
            </a:r>
            <a:r>
              <a:rPr sz="1600" spc="-7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назначении</a:t>
            </a:r>
            <a:r>
              <a:rPr sz="1600" spc="-5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премий,</a:t>
            </a:r>
            <a:endParaRPr sz="1600">
              <a:latin typeface="Georgia"/>
              <a:cs typeface="Georgia"/>
            </a:endParaRPr>
          </a:p>
          <a:p>
            <a:pPr marL="12700">
              <a:lnSpc>
                <a:spcPts val="1490"/>
              </a:lnSpc>
            </a:pPr>
            <a:r>
              <a:rPr sz="1600" dirty="0">
                <a:latin typeface="Georgia"/>
                <a:cs typeface="Georgia"/>
              </a:rPr>
              <a:t>наложении</a:t>
            </a:r>
            <a:r>
              <a:rPr sz="1600" spc="-8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взысканий,</a:t>
            </a:r>
            <a:r>
              <a:rPr sz="1600" spc="-8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назначении</a:t>
            </a:r>
            <a:endParaRPr sz="1600">
              <a:latin typeface="Georgia"/>
              <a:cs typeface="Georgia"/>
            </a:endParaRPr>
          </a:p>
          <a:p>
            <a:pPr marL="12700" marR="123825">
              <a:lnSpc>
                <a:spcPct val="85200"/>
              </a:lnSpc>
              <a:spcBef>
                <a:spcPts val="150"/>
              </a:spcBef>
            </a:pPr>
            <a:r>
              <a:rPr sz="1600" dirty="0">
                <a:latin typeface="Georgia"/>
                <a:cs typeface="Georgia"/>
              </a:rPr>
              <a:t>или</a:t>
            </a:r>
            <a:r>
              <a:rPr sz="1600" spc="-2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освобождении </a:t>
            </a:r>
            <a:r>
              <a:rPr sz="1600" dirty="0">
                <a:latin typeface="Georgia"/>
                <a:cs typeface="Georgia"/>
              </a:rPr>
              <a:t>от</a:t>
            </a:r>
            <a:r>
              <a:rPr sz="1600" spc="-2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должности</a:t>
            </a:r>
            <a:r>
              <a:rPr sz="1600" spc="-20" dirty="0">
                <a:latin typeface="Georgia"/>
                <a:cs typeface="Georgia"/>
              </a:rPr>
              <a:t> </a:t>
            </a:r>
            <a:r>
              <a:rPr sz="1600" spc="-60" dirty="0">
                <a:latin typeface="Georgia"/>
                <a:cs typeface="Georgia"/>
              </a:rPr>
              <a:t>в </a:t>
            </a:r>
            <a:r>
              <a:rPr sz="1600" dirty="0">
                <a:latin typeface="Georgia"/>
                <a:cs typeface="Georgia"/>
              </a:rPr>
              <a:t>отношении</a:t>
            </a:r>
            <a:r>
              <a:rPr sz="1600" spc="-7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своего</a:t>
            </a:r>
            <a:r>
              <a:rPr sz="1600" spc="-7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бывшего</a:t>
            </a:r>
            <a:r>
              <a:rPr sz="1600" spc="-80" dirty="0">
                <a:latin typeface="Georgia"/>
                <a:cs typeface="Georgia"/>
              </a:rPr>
              <a:t> </a:t>
            </a:r>
            <a:r>
              <a:rPr sz="1600" spc="-20" dirty="0">
                <a:latin typeface="Georgia"/>
                <a:cs typeface="Georgia"/>
              </a:rPr>
              <a:t>мужа </a:t>
            </a:r>
            <a:r>
              <a:rPr sz="1600" spc="-10" dirty="0">
                <a:latin typeface="Georgia"/>
                <a:cs typeface="Georgia"/>
              </a:rPr>
              <a:t>(методиста)</a:t>
            </a:r>
            <a:r>
              <a:rPr sz="1600" spc="-5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напрямую</a:t>
            </a:r>
            <a:r>
              <a:rPr sz="1600" spc="-4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влияет</a:t>
            </a:r>
            <a:r>
              <a:rPr sz="1600" spc="-60" dirty="0">
                <a:latin typeface="Georgia"/>
                <a:cs typeface="Georgia"/>
              </a:rPr>
              <a:t> </a:t>
            </a:r>
            <a:r>
              <a:rPr sz="1600" spc="-25" dirty="0">
                <a:latin typeface="Georgia"/>
                <a:cs typeface="Georgia"/>
              </a:rPr>
              <a:t>на </a:t>
            </a:r>
            <a:r>
              <a:rPr sz="1600" dirty="0">
                <a:latin typeface="Georgia"/>
                <a:cs typeface="Georgia"/>
              </a:rPr>
              <a:t>возможность</a:t>
            </a:r>
            <a:r>
              <a:rPr sz="1600" spc="-9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получения</a:t>
            </a:r>
            <a:r>
              <a:rPr sz="1600" spc="-7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методистом </a:t>
            </a:r>
            <a:r>
              <a:rPr sz="1600" dirty="0">
                <a:latin typeface="Georgia"/>
                <a:cs typeface="Georgia"/>
              </a:rPr>
              <a:t>дохода</a:t>
            </a:r>
            <a:r>
              <a:rPr sz="1600" spc="-3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в</a:t>
            </a:r>
            <a:r>
              <a:rPr sz="1600" spc="-5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виде</a:t>
            </a:r>
            <a:r>
              <a:rPr sz="1600" spc="-3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денег.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56310" y="2041651"/>
            <a:ext cx="35979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Georgia"/>
                <a:cs typeface="Georgia"/>
              </a:rPr>
              <a:t>Позиция</a:t>
            </a:r>
            <a:r>
              <a:rPr sz="1600" b="1" spc="-90" dirty="0">
                <a:latin typeface="Georgia"/>
                <a:cs typeface="Georgia"/>
              </a:rPr>
              <a:t> </a:t>
            </a:r>
            <a:r>
              <a:rPr sz="1600" b="1" dirty="0">
                <a:latin typeface="Georgia"/>
                <a:cs typeface="Georgia"/>
              </a:rPr>
              <a:t>директора</a:t>
            </a:r>
            <a:r>
              <a:rPr sz="1600" b="1" spc="-75" dirty="0">
                <a:latin typeface="Georgia"/>
                <a:cs typeface="Georgia"/>
              </a:rPr>
              <a:t> </a:t>
            </a:r>
            <a:r>
              <a:rPr sz="1600" b="1" spc="-10" dirty="0">
                <a:latin typeface="Georgia"/>
                <a:cs typeface="Georgia"/>
              </a:rPr>
              <a:t>учреждения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011673" y="2010917"/>
            <a:ext cx="14370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Georgia"/>
                <a:cs typeface="Georgia"/>
              </a:rPr>
              <a:t>Разъяснение</a:t>
            </a:r>
            <a:endParaRPr sz="1600">
              <a:latin typeface="Georgia"/>
              <a:cs typeface="Georgi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7840344" y="6458699"/>
            <a:ext cx="955675" cy="307340"/>
            <a:chOff x="7840344" y="6458699"/>
            <a:chExt cx="955675" cy="307340"/>
          </a:xfrm>
        </p:grpSpPr>
        <p:sp>
          <p:nvSpPr>
            <p:cNvPr id="23" name="object 23"/>
            <p:cNvSpPr/>
            <p:nvPr/>
          </p:nvSpPr>
          <p:spPr>
            <a:xfrm>
              <a:off x="7849869" y="6486232"/>
              <a:ext cx="936625" cy="270510"/>
            </a:xfrm>
            <a:custGeom>
              <a:avLst/>
              <a:gdLst/>
              <a:ahLst/>
              <a:cxnLst/>
              <a:rect l="l" t="t" r="r" b="b"/>
              <a:pathLst>
                <a:path w="936625" h="270509">
                  <a:moveTo>
                    <a:pt x="936116" y="0"/>
                  </a:moveTo>
                  <a:lnTo>
                    <a:pt x="934692" y="7001"/>
                  </a:lnTo>
                  <a:lnTo>
                    <a:pt x="930814" y="12722"/>
                  </a:lnTo>
                  <a:lnTo>
                    <a:pt x="925079" y="16580"/>
                  </a:lnTo>
                  <a:lnTo>
                    <a:pt x="918082" y="17995"/>
                  </a:lnTo>
                  <a:lnTo>
                    <a:pt x="18033" y="17995"/>
                  </a:lnTo>
                  <a:lnTo>
                    <a:pt x="10983" y="19411"/>
                  </a:lnTo>
                  <a:lnTo>
                    <a:pt x="5254" y="23269"/>
                  </a:lnTo>
                  <a:lnTo>
                    <a:pt x="1406" y="28990"/>
                  </a:lnTo>
                  <a:lnTo>
                    <a:pt x="0" y="35991"/>
                  </a:lnTo>
                  <a:lnTo>
                    <a:pt x="0" y="252021"/>
                  </a:lnTo>
                  <a:lnTo>
                    <a:pt x="1406" y="259028"/>
                  </a:lnTo>
                  <a:lnTo>
                    <a:pt x="5254" y="264751"/>
                  </a:lnTo>
                  <a:lnTo>
                    <a:pt x="10983" y="268608"/>
                  </a:lnTo>
                  <a:lnTo>
                    <a:pt x="18033" y="270023"/>
                  </a:lnTo>
                  <a:lnTo>
                    <a:pt x="27939" y="270023"/>
                  </a:lnTo>
                  <a:lnTo>
                    <a:pt x="35940" y="261964"/>
                  </a:lnTo>
                  <a:lnTo>
                    <a:pt x="35940" y="234022"/>
                  </a:lnTo>
                  <a:lnTo>
                    <a:pt x="918082" y="234022"/>
                  </a:lnTo>
                  <a:lnTo>
                    <a:pt x="925079" y="232607"/>
                  </a:lnTo>
                  <a:lnTo>
                    <a:pt x="930814" y="228747"/>
                  </a:lnTo>
                  <a:lnTo>
                    <a:pt x="934692" y="223023"/>
                  </a:lnTo>
                  <a:lnTo>
                    <a:pt x="936116" y="216014"/>
                  </a:lnTo>
                  <a:lnTo>
                    <a:pt x="936116" y="54000"/>
                  </a:lnTo>
                  <a:lnTo>
                    <a:pt x="18033" y="54000"/>
                  </a:lnTo>
                  <a:lnTo>
                    <a:pt x="18033" y="31026"/>
                  </a:lnTo>
                  <a:lnTo>
                    <a:pt x="21971" y="27000"/>
                  </a:lnTo>
                  <a:lnTo>
                    <a:pt x="936116" y="27000"/>
                  </a:lnTo>
                  <a:lnTo>
                    <a:pt x="936116" y="0"/>
                  </a:lnTo>
                  <a:close/>
                </a:path>
                <a:path w="936625" h="270509">
                  <a:moveTo>
                    <a:pt x="936116" y="27000"/>
                  </a:moveTo>
                  <a:lnTo>
                    <a:pt x="32003" y="27000"/>
                  </a:lnTo>
                  <a:lnTo>
                    <a:pt x="35940" y="31026"/>
                  </a:lnTo>
                  <a:lnTo>
                    <a:pt x="35940" y="45935"/>
                  </a:lnTo>
                  <a:lnTo>
                    <a:pt x="27939" y="54000"/>
                  </a:lnTo>
                  <a:lnTo>
                    <a:pt x="936116" y="54000"/>
                  </a:lnTo>
                  <a:lnTo>
                    <a:pt x="936116" y="27000"/>
                  </a:lnTo>
                  <a:close/>
                </a:path>
                <a:path w="936625" h="270509">
                  <a:moveTo>
                    <a:pt x="900049" y="4965"/>
                  </a:moveTo>
                  <a:lnTo>
                    <a:pt x="900049" y="17995"/>
                  </a:lnTo>
                  <a:lnTo>
                    <a:pt x="918082" y="17995"/>
                  </a:lnTo>
                  <a:lnTo>
                    <a:pt x="918082" y="8991"/>
                  </a:lnTo>
                  <a:lnTo>
                    <a:pt x="904112" y="8991"/>
                  </a:lnTo>
                  <a:lnTo>
                    <a:pt x="900049" y="4965"/>
                  </a:lnTo>
                  <a:close/>
                </a:path>
                <a:path w="936625" h="270509">
                  <a:moveTo>
                    <a:pt x="918082" y="4965"/>
                  </a:moveTo>
                  <a:lnTo>
                    <a:pt x="914019" y="8991"/>
                  </a:lnTo>
                  <a:lnTo>
                    <a:pt x="918082" y="8991"/>
                  </a:lnTo>
                  <a:lnTo>
                    <a:pt x="918082" y="4965"/>
                  </a:lnTo>
                  <a:close/>
                </a:path>
              </a:pathLst>
            </a:custGeom>
            <a:solidFill>
              <a:srgbClr val="D5D6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867903" y="6468224"/>
              <a:ext cx="918210" cy="72390"/>
            </a:xfrm>
            <a:custGeom>
              <a:avLst/>
              <a:gdLst/>
              <a:ahLst/>
              <a:cxnLst/>
              <a:rect l="l" t="t" r="r" b="b"/>
              <a:pathLst>
                <a:path w="918209" h="72390">
                  <a:moveTo>
                    <a:pt x="13970" y="45008"/>
                  </a:moveTo>
                  <a:lnTo>
                    <a:pt x="3937" y="45008"/>
                  </a:lnTo>
                  <a:lnTo>
                    <a:pt x="0" y="49034"/>
                  </a:lnTo>
                  <a:lnTo>
                    <a:pt x="0" y="72008"/>
                  </a:lnTo>
                  <a:lnTo>
                    <a:pt x="9905" y="72008"/>
                  </a:lnTo>
                  <a:lnTo>
                    <a:pt x="17906" y="63944"/>
                  </a:lnTo>
                  <a:lnTo>
                    <a:pt x="17906" y="49034"/>
                  </a:lnTo>
                  <a:lnTo>
                    <a:pt x="13970" y="45008"/>
                  </a:lnTo>
                  <a:close/>
                </a:path>
                <a:path w="918209" h="72390">
                  <a:moveTo>
                    <a:pt x="918082" y="18008"/>
                  </a:moveTo>
                  <a:lnTo>
                    <a:pt x="900049" y="18008"/>
                  </a:lnTo>
                  <a:lnTo>
                    <a:pt x="900049" y="36004"/>
                  </a:lnTo>
                  <a:lnTo>
                    <a:pt x="907045" y="34589"/>
                  </a:lnTo>
                  <a:lnTo>
                    <a:pt x="912780" y="30730"/>
                  </a:lnTo>
                  <a:lnTo>
                    <a:pt x="916658" y="25010"/>
                  </a:lnTo>
                  <a:lnTo>
                    <a:pt x="918082" y="18008"/>
                  </a:lnTo>
                  <a:close/>
                </a:path>
                <a:path w="918209" h="72390">
                  <a:moveTo>
                    <a:pt x="900049" y="0"/>
                  </a:moveTo>
                  <a:lnTo>
                    <a:pt x="893052" y="1415"/>
                  </a:lnTo>
                  <a:lnTo>
                    <a:pt x="887317" y="5275"/>
                  </a:lnTo>
                  <a:lnTo>
                    <a:pt x="883439" y="10999"/>
                  </a:lnTo>
                  <a:lnTo>
                    <a:pt x="882015" y="18008"/>
                  </a:lnTo>
                  <a:lnTo>
                    <a:pt x="882015" y="22974"/>
                  </a:lnTo>
                  <a:lnTo>
                    <a:pt x="886078" y="27000"/>
                  </a:lnTo>
                  <a:lnTo>
                    <a:pt x="895985" y="27000"/>
                  </a:lnTo>
                  <a:lnTo>
                    <a:pt x="900049" y="22974"/>
                  </a:lnTo>
                  <a:lnTo>
                    <a:pt x="900049" y="18008"/>
                  </a:lnTo>
                  <a:lnTo>
                    <a:pt x="918082" y="18008"/>
                  </a:lnTo>
                  <a:lnTo>
                    <a:pt x="916658" y="10999"/>
                  </a:lnTo>
                  <a:lnTo>
                    <a:pt x="912780" y="5275"/>
                  </a:lnTo>
                  <a:lnTo>
                    <a:pt x="907045" y="1415"/>
                  </a:lnTo>
                  <a:lnTo>
                    <a:pt x="900049" y="0"/>
                  </a:lnTo>
                  <a:close/>
                </a:path>
              </a:pathLst>
            </a:custGeom>
            <a:solidFill>
              <a:srgbClr val="ACAC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849869" y="6468224"/>
              <a:ext cx="936625" cy="288290"/>
            </a:xfrm>
            <a:custGeom>
              <a:avLst/>
              <a:gdLst/>
              <a:ahLst/>
              <a:cxnLst/>
              <a:rect l="l" t="t" r="r" b="b"/>
              <a:pathLst>
                <a:path w="936625" h="288290">
                  <a:moveTo>
                    <a:pt x="0" y="54000"/>
                  </a:moveTo>
                  <a:lnTo>
                    <a:pt x="1406" y="46998"/>
                  </a:lnTo>
                  <a:lnTo>
                    <a:pt x="5254" y="41278"/>
                  </a:lnTo>
                  <a:lnTo>
                    <a:pt x="10983" y="37419"/>
                  </a:lnTo>
                  <a:lnTo>
                    <a:pt x="18033" y="36004"/>
                  </a:lnTo>
                  <a:lnTo>
                    <a:pt x="900049" y="36004"/>
                  </a:lnTo>
                  <a:lnTo>
                    <a:pt x="900049" y="18008"/>
                  </a:lnTo>
                  <a:lnTo>
                    <a:pt x="901473" y="10999"/>
                  </a:lnTo>
                  <a:lnTo>
                    <a:pt x="905351" y="5275"/>
                  </a:lnTo>
                  <a:lnTo>
                    <a:pt x="911086" y="1415"/>
                  </a:lnTo>
                  <a:lnTo>
                    <a:pt x="918082" y="0"/>
                  </a:lnTo>
                  <a:lnTo>
                    <a:pt x="925079" y="1415"/>
                  </a:lnTo>
                  <a:lnTo>
                    <a:pt x="930814" y="5275"/>
                  </a:lnTo>
                  <a:lnTo>
                    <a:pt x="934692" y="10999"/>
                  </a:lnTo>
                  <a:lnTo>
                    <a:pt x="936116" y="18008"/>
                  </a:lnTo>
                  <a:lnTo>
                    <a:pt x="936116" y="234022"/>
                  </a:lnTo>
                  <a:lnTo>
                    <a:pt x="934692" y="241031"/>
                  </a:lnTo>
                  <a:lnTo>
                    <a:pt x="930814" y="246756"/>
                  </a:lnTo>
                  <a:lnTo>
                    <a:pt x="925079" y="250616"/>
                  </a:lnTo>
                  <a:lnTo>
                    <a:pt x="918082" y="252031"/>
                  </a:lnTo>
                  <a:lnTo>
                    <a:pt x="35940" y="252031"/>
                  </a:lnTo>
                  <a:lnTo>
                    <a:pt x="35940" y="270029"/>
                  </a:lnTo>
                  <a:lnTo>
                    <a:pt x="35940" y="279972"/>
                  </a:lnTo>
                  <a:lnTo>
                    <a:pt x="27939" y="288032"/>
                  </a:lnTo>
                  <a:lnTo>
                    <a:pt x="18033" y="288032"/>
                  </a:lnTo>
                  <a:lnTo>
                    <a:pt x="10983" y="286617"/>
                  </a:lnTo>
                  <a:lnTo>
                    <a:pt x="5254" y="282759"/>
                  </a:lnTo>
                  <a:lnTo>
                    <a:pt x="1406" y="277037"/>
                  </a:lnTo>
                  <a:lnTo>
                    <a:pt x="0" y="270029"/>
                  </a:lnTo>
                  <a:lnTo>
                    <a:pt x="0" y="54000"/>
                  </a:lnTo>
                  <a:close/>
                </a:path>
                <a:path w="936625" h="288290">
                  <a:moveTo>
                    <a:pt x="900049" y="36004"/>
                  </a:moveTo>
                  <a:lnTo>
                    <a:pt x="918082" y="36004"/>
                  </a:lnTo>
                  <a:lnTo>
                    <a:pt x="925079" y="34589"/>
                  </a:lnTo>
                  <a:lnTo>
                    <a:pt x="930814" y="30730"/>
                  </a:lnTo>
                  <a:lnTo>
                    <a:pt x="934692" y="25010"/>
                  </a:lnTo>
                  <a:lnTo>
                    <a:pt x="936116" y="18008"/>
                  </a:lnTo>
                </a:path>
                <a:path w="936625" h="288290">
                  <a:moveTo>
                    <a:pt x="918082" y="36004"/>
                  </a:moveTo>
                  <a:lnTo>
                    <a:pt x="918082" y="18008"/>
                  </a:lnTo>
                  <a:lnTo>
                    <a:pt x="918082" y="22974"/>
                  </a:lnTo>
                  <a:lnTo>
                    <a:pt x="914019" y="27000"/>
                  </a:lnTo>
                  <a:lnTo>
                    <a:pt x="909065" y="27000"/>
                  </a:lnTo>
                  <a:lnTo>
                    <a:pt x="904112" y="27000"/>
                  </a:lnTo>
                  <a:lnTo>
                    <a:pt x="900049" y="22974"/>
                  </a:lnTo>
                  <a:lnTo>
                    <a:pt x="900049" y="18008"/>
                  </a:lnTo>
                </a:path>
                <a:path w="936625" h="288290">
                  <a:moveTo>
                    <a:pt x="18033" y="72008"/>
                  </a:moveTo>
                  <a:lnTo>
                    <a:pt x="18033" y="54000"/>
                  </a:lnTo>
                  <a:lnTo>
                    <a:pt x="18033" y="49034"/>
                  </a:lnTo>
                  <a:lnTo>
                    <a:pt x="21971" y="45008"/>
                  </a:lnTo>
                  <a:lnTo>
                    <a:pt x="26924" y="45008"/>
                  </a:lnTo>
                  <a:lnTo>
                    <a:pt x="32003" y="45008"/>
                  </a:lnTo>
                  <a:lnTo>
                    <a:pt x="35940" y="49034"/>
                  </a:lnTo>
                  <a:lnTo>
                    <a:pt x="35940" y="54000"/>
                  </a:lnTo>
                  <a:lnTo>
                    <a:pt x="35940" y="63944"/>
                  </a:lnTo>
                  <a:lnTo>
                    <a:pt x="27939" y="72008"/>
                  </a:lnTo>
                  <a:lnTo>
                    <a:pt x="18033" y="72008"/>
                  </a:lnTo>
                  <a:lnTo>
                    <a:pt x="10983" y="70593"/>
                  </a:lnTo>
                  <a:lnTo>
                    <a:pt x="5254" y="66733"/>
                  </a:lnTo>
                  <a:lnTo>
                    <a:pt x="1406" y="61009"/>
                  </a:lnTo>
                  <a:lnTo>
                    <a:pt x="0" y="54000"/>
                  </a:lnTo>
                </a:path>
                <a:path w="936625" h="288290">
                  <a:moveTo>
                    <a:pt x="35940" y="54000"/>
                  </a:moveTo>
                  <a:lnTo>
                    <a:pt x="35940" y="252031"/>
                  </a:lnTo>
                </a:path>
              </a:pathLst>
            </a:custGeom>
            <a:ln w="19050">
              <a:solidFill>
                <a:srgbClr val="D5D6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8039481" y="6524401"/>
            <a:ext cx="614045" cy="18478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100" dirty="0">
                <a:latin typeface="Georgia"/>
                <a:cs typeface="Georgia"/>
              </a:rPr>
              <a:t>слайд</a:t>
            </a:r>
            <a:r>
              <a:rPr sz="1100" spc="-35" dirty="0">
                <a:latin typeface="Georgia"/>
                <a:cs typeface="Georgia"/>
              </a:rPr>
              <a:t> </a:t>
            </a:r>
            <a:r>
              <a:rPr sz="1100" spc="-25" dirty="0">
                <a:latin typeface="Georgia"/>
                <a:cs typeface="Georgia"/>
              </a:rPr>
              <a:t>12</a:t>
            </a:r>
            <a:endParaRPr sz="11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5823" y="454863"/>
            <a:ext cx="23596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424455"/>
                </a:solidFill>
                <a:latin typeface="Trebuchet MS"/>
                <a:cs typeface="Trebuchet MS"/>
              </a:rPr>
              <a:t>Ситуация</a:t>
            </a:r>
            <a:r>
              <a:rPr sz="3600" spc="15" dirty="0">
                <a:solidFill>
                  <a:srgbClr val="424455"/>
                </a:solidFill>
                <a:latin typeface="Trebuchet MS"/>
                <a:cs typeface="Trebuchet MS"/>
              </a:rPr>
              <a:t> </a:t>
            </a:r>
            <a:r>
              <a:rPr sz="3600" spc="-50" dirty="0">
                <a:solidFill>
                  <a:srgbClr val="424455"/>
                </a:solidFill>
                <a:latin typeface="Trebuchet MS"/>
                <a:cs typeface="Trebuchet MS"/>
              </a:rPr>
              <a:t>3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441959" marR="922655" indent="-256540">
              <a:lnSpc>
                <a:spcPct val="80000"/>
              </a:lnSpc>
              <a:spcBef>
                <a:spcPts val="620"/>
              </a:spcBef>
              <a:buClr>
                <a:srgbClr val="9F4DA2"/>
              </a:buClr>
              <a:buChar char="•"/>
              <a:tabLst>
                <a:tab pos="441959" algn="l"/>
                <a:tab pos="442595" algn="l"/>
              </a:tabLst>
            </a:pPr>
            <a:r>
              <a:rPr dirty="0"/>
              <a:t>В</a:t>
            </a:r>
            <a:r>
              <a:rPr spc="-90" dirty="0"/>
              <a:t> </a:t>
            </a:r>
            <a:r>
              <a:rPr spc="-10" dirty="0"/>
              <a:t>государственном</a:t>
            </a:r>
            <a:r>
              <a:rPr spc="-55" dirty="0"/>
              <a:t> </a:t>
            </a:r>
            <a:r>
              <a:rPr dirty="0"/>
              <a:t>бюджетном</a:t>
            </a:r>
            <a:r>
              <a:rPr spc="-55" dirty="0"/>
              <a:t> </a:t>
            </a:r>
            <a:r>
              <a:rPr spc="-10" dirty="0"/>
              <a:t>образовательном учреждении</a:t>
            </a:r>
            <a:r>
              <a:rPr spc="-55" dirty="0"/>
              <a:t> </a:t>
            </a:r>
            <a:r>
              <a:rPr dirty="0"/>
              <a:t>на</a:t>
            </a:r>
            <a:r>
              <a:rPr spc="-95" dirty="0"/>
              <a:t> </a:t>
            </a:r>
            <a:r>
              <a:rPr dirty="0"/>
              <a:t>должность</a:t>
            </a:r>
            <a:r>
              <a:rPr spc="-70" dirty="0"/>
              <a:t> </a:t>
            </a:r>
            <a:r>
              <a:rPr dirty="0"/>
              <a:t>учителя</a:t>
            </a:r>
            <a:r>
              <a:rPr spc="-75" dirty="0"/>
              <a:t> </a:t>
            </a:r>
            <a:r>
              <a:rPr dirty="0"/>
              <a:t>принята</a:t>
            </a:r>
            <a:r>
              <a:rPr spc="-70" dirty="0"/>
              <a:t> </a:t>
            </a:r>
            <a:r>
              <a:rPr spc="-10" dirty="0"/>
              <a:t>супруга заместителя</a:t>
            </a:r>
            <a:r>
              <a:rPr spc="-65" dirty="0"/>
              <a:t> </a:t>
            </a:r>
            <a:r>
              <a:rPr dirty="0"/>
              <a:t>директора</a:t>
            </a:r>
            <a:r>
              <a:rPr spc="-55" dirty="0"/>
              <a:t> </a:t>
            </a:r>
            <a:r>
              <a:rPr dirty="0"/>
              <a:t>по</a:t>
            </a:r>
            <a:r>
              <a:rPr spc="-75" dirty="0"/>
              <a:t> </a:t>
            </a:r>
            <a:r>
              <a:rPr spc="-10" dirty="0"/>
              <a:t>административно-</a:t>
            </a:r>
          </a:p>
          <a:p>
            <a:pPr marL="441959">
              <a:lnSpc>
                <a:spcPts val="2000"/>
              </a:lnSpc>
            </a:pPr>
            <a:r>
              <a:rPr spc="-10" dirty="0"/>
              <a:t>хозяйственным</a:t>
            </a:r>
            <a:r>
              <a:rPr spc="-65" dirty="0"/>
              <a:t> </a:t>
            </a:r>
            <a:r>
              <a:rPr dirty="0"/>
              <a:t>вопросам</a:t>
            </a:r>
            <a:r>
              <a:rPr spc="-60" dirty="0"/>
              <a:t> </a:t>
            </a:r>
            <a:r>
              <a:rPr spc="-10" dirty="0"/>
              <a:t>(завхоза).</a:t>
            </a:r>
          </a:p>
          <a:p>
            <a:pPr marL="441959" indent="-256540">
              <a:lnSpc>
                <a:spcPts val="2260"/>
              </a:lnSpc>
              <a:buClr>
                <a:srgbClr val="9F4DA2"/>
              </a:buClr>
              <a:buChar char="•"/>
              <a:tabLst>
                <a:tab pos="441959" algn="l"/>
                <a:tab pos="442595" algn="l"/>
              </a:tabLst>
            </a:pPr>
            <a:r>
              <a:rPr spc="-10" dirty="0"/>
              <a:t>Заместителем</a:t>
            </a:r>
            <a:r>
              <a:rPr spc="-30" dirty="0"/>
              <a:t> </a:t>
            </a:r>
            <a:r>
              <a:rPr dirty="0"/>
              <a:t>директора</a:t>
            </a:r>
            <a:r>
              <a:rPr spc="-35" dirty="0"/>
              <a:t> </a:t>
            </a:r>
            <a:r>
              <a:rPr dirty="0"/>
              <a:t>по</a:t>
            </a:r>
            <a:r>
              <a:rPr spc="-65" dirty="0"/>
              <a:t> </a:t>
            </a:r>
            <a:r>
              <a:rPr spc="-10" dirty="0"/>
              <a:t>административно-</a:t>
            </a:r>
          </a:p>
          <a:p>
            <a:pPr marL="441959">
              <a:lnSpc>
                <a:spcPts val="2115"/>
              </a:lnSpc>
            </a:pPr>
            <a:r>
              <a:rPr spc="-10" dirty="0"/>
              <a:t>хозяйственным</a:t>
            </a:r>
            <a:r>
              <a:rPr spc="-80" dirty="0"/>
              <a:t> </a:t>
            </a:r>
            <a:r>
              <a:rPr dirty="0"/>
              <a:t>вопросам</a:t>
            </a:r>
            <a:r>
              <a:rPr spc="-80" dirty="0"/>
              <a:t> </a:t>
            </a:r>
            <a:r>
              <a:rPr dirty="0"/>
              <a:t>направлено</a:t>
            </a:r>
            <a:r>
              <a:rPr spc="-60" dirty="0"/>
              <a:t> </a:t>
            </a:r>
            <a:r>
              <a:rPr spc="-10" dirty="0"/>
              <a:t>уведомление</a:t>
            </a:r>
            <a:r>
              <a:rPr spc="-70" dirty="0"/>
              <a:t> </a:t>
            </a:r>
            <a:r>
              <a:rPr spc="-50" dirty="0"/>
              <a:t>о</a:t>
            </a:r>
          </a:p>
          <a:p>
            <a:pPr marL="441959">
              <a:lnSpc>
                <a:spcPts val="2375"/>
              </a:lnSpc>
            </a:pPr>
            <a:r>
              <a:rPr spc="-10" dirty="0"/>
              <a:t>возможности</a:t>
            </a:r>
            <a:r>
              <a:rPr spc="-95" dirty="0"/>
              <a:t> </a:t>
            </a:r>
            <a:r>
              <a:rPr spc="-10" dirty="0"/>
              <a:t>возникновения</a:t>
            </a:r>
            <a:r>
              <a:rPr spc="-105" dirty="0"/>
              <a:t> </a:t>
            </a:r>
            <a:r>
              <a:rPr dirty="0"/>
              <a:t>конфликта</a:t>
            </a:r>
            <a:r>
              <a:rPr spc="-80" dirty="0"/>
              <a:t> </a:t>
            </a:r>
            <a:r>
              <a:rPr spc="-10" dirty="0"/>
              <a:t>интересов.</a:t>
            </a:r>
          </a:p>
          <a:p>
            <a:pPr marL="95885">
              <a:lnSpc>
                <a:spcPct val="100000"/>
              </a:lnSpc>
            </a:pPr>
            <a:endParaRPr/>
          </a:p>
          <a:p>
            <a:pPr marL="108585">
              <a:lnSpc>
                <a:spcPct val="100000"/>
              </a:lnSpc>
            </a:pPr>
            <a:r>
              <a:rPr sz="1800" dirty="0"/>
              <a:t>Исходя</a:t>
            </a:r>
            <a:r>
              <a:rPr sz="1800" spc="-30" dirty="0"/>
              <a:t> </a:t>
            </a:r>
            <a:r>
              <a:rPr sz="1800" dirty="0"/>
              <a:t>из</a:t>
            </a:r>
            <a:r>
              <a:rPr sz="1800" spc="-30" dirty="0"/>
              <a:t> </a:t>
            </a:r>
            <a:r>
              <a:rPr sz="1800" dirty="0"/>
              <a:t>представленных</a:t>
            </a:r>
            <a:r>
              <a:rPr sz="1800" spc="-10" dirty="0"/>
              <a:t> </a:t>
            </a:r>
            <a:r>
              <a:rPr sz="1800" dirty="0"/>
              <a:t>положений</a:t>
            </a:r>
            <a:r>
              <a:rPr sz="1800" spc="-10" dirty="0"/>
              <a:t> </a:t>
            </a:r>
            <a:r>
              <a:rPr sz="1800" dirty="0"/>
              <a:t>должностных</a:t>
            </a:r>
            <a:r>
              <a:rPr sz="1800" spc="-10" dirty="0"/>
              <a:t> инструкций</a:t>
            </a:r>
            <a:endParaRPr sz="1800"/>
          </a:p>
          <a:p>
            <a:pPr marL="108585">
              <a:lnSpc>
                <a:spcPct val="100000"/>
              </a:lnSpc>
            </a:pPr>
            <a:r>
              <a:rPr sz="1800" dirty="0"/>
              <a:t>и</a:t>
            </a:r>
            <a:r>
              <a:rPr sz="1800" spc="-30" dirty="0"/>
              <a:t> </a:t>
            </a:r>
            <a:r>
              <a:rPr sz="1800" dirty="0"/>
              <a:t>содержания</a:t>
            </a:r>
            <a:r>
              <a:rPr sz="1800" spc="-25" dirty="0"/>
              <a:t> </a:t>
            </a:r>
            <a:r>
              <a:rPr sz="1800" dirty="0"/>
              <a:t>фактически</a:t>
            </a:r>
            <a:r>
              <a:rPr sz="1800" spc="-60" dirty="0"/>
              <a:t> </a:t>
            </a:r>
            <a:r>
              <a:rPr sz="1800" dirty="0"/>
              <a:t>исполняемых обязанностей</a:t>
            </a:r>
            <a:r>
              <a:rPr sz="1800" spc="30" dirty="0"/>
              <a:t> </a:t>
            </a:r>
            <a:r>
              <a:rPr sz="1800" spc="-10" dirty="0"/>
              <a:t>установлено:</a:t>
            </a:r>
            <a:endParaRPr sz="1800"/>
          </a:p>
          <a:p>
            <a:pPr marL="394970" marR="299085" indent="-287020">
              <a:lnSpc>
                <a:spcPct val="100000"/>
              </a:lnSpc>
              <a:buChar char="-"/>
              <a:tabLst>
                <a:tab pos="394970" algn="l"/>
                <a:tab pos="395605" algn="l"/>
              </a:tabLst>
            </a:pPr>
            <a:r>
              <a:rPr sz="1800" dirty="0"/>
              <a:t>указанные</a:t>
            </a:r>
            <a:r>
              <a:rPr sz="1800" spc="-5" dirty="0"/>
              <a:t> </a:t>
            </a:r>
            <a:r>
              <a:rPr sz="1800" dirty="0"/>
              <a:t>лица</a:t>
            </a:r>
            <a:r>
              <a:rPr sz="1800" spc="15" dirty="0"/>
              <a:t> </a:t>
            </a:r>
            <a:r>
              <a:rPr sz="1800" dirty="0"/>
              <a:t>не</a:t>
            </a:r>
            <a:r>
              <a:rPr sz="1800" spc="5" dirty="0"/>
              <a:t> </a:t>
            </a:r>
            <a:r>
              <a:rPr sz="1800" dirty="0"/>
              <a:t>находятся</a:t>
            </a:r>
            <a:r>
              <a:rPr sz="1800" spc="15" dirty="0"/>
              <a:t> </a:t>
            </a:r>
            <a:r>
              <a:rPr sz="1800" dirty="0"/>
              <a:t>в</a:t>
            </a:r>
            <a:r>
              <a:rPr sz="1800" spc="-5" dirty="0"/>
              <a:t> </a:t>
            </a:r>
            <a:r>
              <a:rPr sz="1800" dirty="0"/>
              <a:t>непосредственном</a:t>
            </a:r>
            <a:r>
              <a:rPr sz="1800" spc="25" dirty="0"/>
              <a:t> </a:t>
            </a:r>
            <a:r>
              <a:rPr sz="1800" dirty="0"/>
              <a:t>подчинении</a:t>
            </a:r>
            <a:r>
              <a:rPr sz="1800" spc="5" dirty="0"/>
              <a:t> </a:t>
            </a:r>
            <a:r>
              <a:rPr sz="1800" dirty="0"/>
              <a:t>друг</a:t>
            </a:r>
            <a:r>
              <a:rPr sz="1800" spc="-5" dirty="0"/>
              <a:t> </a:t>
            </a:r>
            <a:r>
              <a:rPr sz="1800" spc="-50" dirty="0"/>
              <a:t>у </a:t>
            </a:r>
            <a:r>
              <a:rPr sz="1800" spc="-10" dirty="0"/>
              <a:t>друга,</a:t>
            </a:r>
            <a:endParaRPr sz="1800"/>
          </a:p>
          <a:p>
            <a:pPr marL="394970" indent="-287020">
              <a:lnSpc>
                <a:spcPct val="100000"/>
              </a:lnSpc>
              <a:spcBef>
                <a:spcPts val="5"/>
              </a:spcBef>
              <a:buChar char="-"/>
              <a:tabLst>
                <a:tab pos="394970" algn="l"/>
                <a:tab pos="395605" algn="l"/>
              </a:tabLst>
            </a:pPr>
            <a:r>
              <a:rPr sz="1800" dirty="0"/>
              <a:t>не</a:t>
            </a:r>
            <a:r>
              <a:rPr sz="1800" spc="10" dirty="0"/>
              <a:t> </a:t>
            </a:r>
            <a:r>
              <a:rPr sz="1800" dirty="0"/>
              <a:t>обладают</a:t>
            </a:r>
            <a:r>
              <a:rPr sz="1800" spc="35" dirty="0"/>
              <a:t> </a:t>
            </a:r>
            <a:r>
              <a:rPr sz="1800" spc="-10" dirty="0"/>
              <a:t>властно-</a:t>
            </a:r>
            <a:r>
              <a:rPr sz="1800" dirty="0"/>
              <a:t>распорядительными</a:t>
            </a:r>
            <a:r>
              <a:rPr sz="1800" spc="20" dirty="0"/>
              <a:t> </a:t>
            </a:r>
            <a:r>
              <a:rPr sz="1800" dirty="0"/>
              <a:t>или</a:t>
            </a:r>
            <a:r>
              <a:rPr sz="1800" spc="-5" dirty="0"/>
              <a:t> </a:t>
            </a:r>
            <a:r>
              <a:rPr sz="1800" spc="-10" dirty="0"/>
              <a:t>контрольно-надзорными</a:t>
            </a:r>
            <a:endParaRPr sz="1800"/>
          </a:p>
          <a:p>
            <a:pPr marL="394970">
              <a:lnSpc>
                <a:spcPct val="100000"/>
              </a:lnSpc>
            </a:pPr>
            <a:r>
              <a:rPr sz="1800" dirty="0"/>
              <a:t>полномочиями</a:t>
            </a:r>
            <a:r>
              <a:rPr sz="1800" spc="15" dirty="0"/>
              <a:t> </a:t>
            </a:r>
            <a:r>
              <a:rPr sz="1800" dirty="0"/>
              <a:t>в</a:t>
            </a:r>
            <a:r>
              <a:rPr sz="1800" spc="-15" dirty="0"/>
              <a:t> </a:t>
            </a:r>
            <a:r>
              <a:rPr sz="1800" dirty="0"/>
              <a:t>отношении</a:t>
            </a:r>
            <a:r>
              <a:rPr sz="1800" spc="10" dirty="0"/>
              <a:t> </a:t>
            </a:r>
            <a:r>
              <a:rPr sz="1800" dirty="0"/>
              <a:t>друг</a:t>
            </a:r>
            <a:r>
              <a:rPr sz="1800" spc="-10" dirty="0"/>
              <a:t> друга.</a:t>
            </a:r>
            <a:endParaRPr sz="1800"/>
          </a:p>
        </p:txBody>
      </p:sp>
      <p:sp>
        <p:nvSpPr>
          <p:cNvPr id="4" name="object 4"/>
          <p:cNvSpPr/>
          <p:nvPr/>
        </p:nvSpPr>
        <p:spPr>
          <a:xfrm>
            <a:off x="251523" y="3382898"/>
            <a:ext cx="8601075" cy="0"/>
          </a:xfrm>
          <a:custGeom>
            <a:avLst/>
            <a:gdLst/>
            <a:ahLst/>
            <a:cxnLst/>
            <a:rect l="l" t="t" r="r" b="b"/>
            <a:pathLst>
              <a:path w="8601075">
                <a:moveTo>
                  <a:pt x="0" y="0"/>
                </a:moveTo>
                <a:lnTo>
                  <a:pt x="8600757" y="0"/>
                </a:lnTo>
              </a:path>
            </a:pathLst>
          </a:custGeom>
          <a:ln w="57150">
            <a:solidFill>
              <a:srgbClr val="5253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67411" y="5445226"/>
            <a:ext cx="8569325" cy="923925"/>
          </a:xfrm>
          <a:prstGeom prst="rect">
            <a:avLst/>
          </a:prstGeom>
          <a:ln w="38100">
            <a:solidFill>
              <a:srgbClr val="525389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91440" marR="173355">
              <a:lnSpc>
                <a:spcPct val="100000"/>
              </a:lnSpc>
              <a:spcBef>
                <a:spcPts val="310"/>
              </a:spcBef>
            </a:pPr>
            <a:r>
              <a:rPr sz="1800" dirty="0">
                <a:latin typeface="Georgia"/>
                <a:cs typeface="Georgia"/>
              </a:rPr>
              <a:t>Таким</a:t>
            </a:r>
            <a:r>
              <a:rPr sz="1800" spc="-6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образом,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личная</a:t>
            </a:r>
            <a:r>
              <a:rPr sz="1800" spc="-2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заинтересованность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данного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должностного</a:t>
            </a:r>
            <a:r>
              <a:rPr sz="1800" spc="-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лица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spc="-25" dirty="0">
                <a:latin typeface="Georgia"/>
                <a:cs typeface="Georgia"/>
              </a:rPr>
              <a:t>не </a:t>
            </a:r>
            <a:r>
              <a:rPr sz="1800" dirty="0">
                <a:latin typeface="Georgia"/>
                <a:cs typeface="Georgia"/>
              </a:rPr>
              <a:t>может</a:t>
            </a:r>
            <a:r>
              <a:rPr sz="1800" spc="-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повлиять</a:t>
            </a:r>
            <a:r>
              <a:rPr sz="1800" spc="2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на надлежащее, объективное</a:t>
            </a:r>
            <a:r>
              <a:rPr sz="1800" spc="-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и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беспристрастное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исполнение </a:t>
            </a:r>
            <a:r>
              <a:rPr sz="1800" dirty="0">
                <a:latin typeface="Georgia"/>
                <a:cs typeface="Georgia"/>
              </a:rPr>
              <a:t>им</a:t>
            </a:r>
            <a:r>
              <a:rPr sz="1800" spc="-2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своих</a:t>
            </a:r>
            <a:r>
              <a:rPr sz="1800" spc="-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служебных</a:t>
            </a:r>
            <a:r>
              <a:rPr sz="1800" spc="-5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обязанностей.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406767" y="6474104"/>
            <a:ext cx="955675" cy="307340"/>
            <a:chOff x="7406767" y="6474104"/>
            <a:chExt cx="955675" cy="307340"/>
          </a:xfrm>
        </p:grpSpPr>
        <p:sp>
          <p:nvSpPr>
            <p:cNvPr id="7" name="object 7"/>
            <p:cNvSpPr/>
            <p:nvPr/>
          </p:nvSpPr>
          <p:spPr>
            <a:xfrm>
              <a:off x="7416292" y="6501638"/>
              <a:ext cx="936625" cy="270510"/>
            </a:xfrm>
            <a:custGeom>
              <a:avLst/>
              <a:gdLst/>
              <a:ahLst/>
              <a:cxnLst/>
              <a:rect l="l" t="t" r="r" b="b"/>
              <a:pathLst>
                <a:path w="936625" h="270509">
                  <a:moveTo>
                    <a:pt x="936116" y="0"/>
                  </a:moveTo>
                  <a:lnTo>
                    <a:pt x="934710" y="7007"/>
                  </a:lnTo>
                  <a:lnTo>
                    <a:pt x="930862" y="12726"/>
                  </a:lnTo>
                  <a:lnTo>
                    <a:pt x="925133" y="16582"/>
                  </a:lnTo>
                  <a:lnTo>
                    <a:pt x="918082" y="17995"/>
                  </a:lnTo>
                  <a:lnTo>
                    <a:pt x="18033" y="17995"/>
                  </a:lnTo>
                  <a:lnTo>
                    <a:pt x="11037" y="19411"/>
                  </a:lnTo>
                  <a:lnTo>
                    <a:pt x="5302" y="23271"/>
                  </a:lnTo>
                  <a:lnTo>
                    <a:pt x="1424" y="28995"/>
                  </a:lnTo>
                  <a:lnTo>
                    <a:pt x="0" y="36004"/>
                  </a:lnTo>
                  <a:lnTo>
                    <a:pt x="0" y="252025"/>
                  </a:lnTo>
                  <a:lnTo>
                    <a:pt x="1424" y="259032"/>
                  </a:lnTo>
                  <a:lnTo>
                    <a:pt x="5302" y="264754"/>
                  </a:lnTo>
                  <a:lnTo>
                    <a:pt x="11037" y="268612"/>
                  </a:lnTo>
                  <a:lnTo>
                    <a:pt x="18033" y="270027"/>
                  </a:lnTo>
                  <a:lnTo>
                    <a:pt x="25030" y="268612"/>
                  </a:lnTo>
                  <a:lnTo>
                    <a:pt x="30765" y="264754"/>
                  </a:lnTo>
                  <a:lnTo>
                    <a:pt x="34643" y="259032"/>
                  </a:lnTo>
                  <a:lnTo>
                    <a:pt x="36067" y="252025"/>
                  </a:lnTo>
                  <a:lnTo>
                    <a:pt x="36067" y="234022"/>
                  </a:lnTo>
                  <a:lnTo>
                    <a:pt x="918082" y="234022"/>
                  </a:lnTo>
                  <a:lnTo>
                    <a:pt x="925133" y="232607"/>
                  </a:lnTo>
                  <a:lnTo>
                    <a:pt x="930862" y="228749"/>
                  </a:lnTo>
                  <a:lnTo>
                    <a:pt x="934710" y="223028"/>
                  </a:lnTo>
                  <a:lnTo>
                    <a:pt x="936116" y="216027"/>
                  </a:lnTo>
                  <a:lnTo>
                    <a:pt x="936116" y="54000"/>
                  </a:lnTo>
                  <a:lnTo>
                    <a:pt x="18033" y="54000"/>
                  </a:lnTo>
                  <a:lnTo>
                    <a:pt x="18033" y="31026"/>
                  </a:lnTo>
                  <a:lnTo>
                    <a:pt x="22098" y="27000"/>
                  </a:lnTo>
                  <a:lnTo>
                    <a:pt x="936116" y="27000"/>
                  </a:lnTo>
                  <a:lnTo>
                    <a:pt x="936116" y="0"/>
                  </a:lnTo>
                  <a:close/>
                </a:path>
                <a:path w="936625" h="270509">
                  <a:moveTo>
                    <a:pt x="936116" y="27000"/>
                  </a:moveTo>
                  <a:lnTo>
                    <a:pt x="32003" y="27000"/>
                  </a:lnTo>
                  <a:lnTo>
                    <a:pt x="36067" y="31026"/>
                  </a:lnTo>
                  <a:lnTo>
                    <a:pt x="36067" y="36004"/>
                  </a:lnTo>
                  <a:lnTo>
                    <a:pt x="34643" y="43011"/>
                  </a:lnTo>
                  <a:lnTo>
                    <a:pt x="30765" y="48731"/>
                  </a:lnTo>
                  <a:lnTo>
                    <a:pt x="25030" y="52586"/>
                  </a:lnTo>
                  <a:lnTo>
                    <a:pt x="18033" y="54000"/>
                  </a:lnTo>
                  <a:lnTo>
                    <a:pt x="936116" y="54000"/>
                  </a:lnTo>
                  <a:lnTo>
                    <a:pt x="936116" y="27000"/>
                  </a:lnTo>
                  <a:close/>
                </a:path>
                <a:path w="936625" h="270509">
                  <a:moveTo>
                    <a:pt x="900176" y="4965"/>
                  </a:moveTo>
                  <a:lnTo>
                    <a:pt x="900176" y="17995"/>
                  </a:lnTo>
                  <a:lnTo>
                    <a:pt x="918082" y="17995"/>
                  </a:lnTo>
                  <a:lnTo>
                    <a:pt x="918082" y="8991"/>
                  </a:lnTo>
                  <a:lnTo>
                    <a:pt x="904112" y="8991"/>
                  </a:lnTo>
                  <a:lnTo>
                    <a:pt x="900176" y="4965"/>
                  </a:lnTo>
                  <a:close/>
                </a:path>
                <a:path w="936625" h="270509">
                  <a:moveTo>
                    <a:pt x="918082" y="4965"/>
                  </a:moveTo>
                  <a:lnTo>
                    <a:pt x="914146" y="8991"/>
                  </a:lnTo>
                  <a:lnTo>
                    <a:pt x="918082" y="8991"/>
                  </a:lnTo>
                  <a:lnTo>
                    <a:pt x="918082" y="4965"/>
                  </a:lnTo>
                  <a:close/>
                </a:path>
              </a:pathLst>
            </a:custGeom>
            <a:solidFill>
              <a:srgbClr val="D5D6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434326" y="6483629"/>
              <a:ext cx="918210" cy="72390"/>
            </a:xfrm>
            <a:custGeom>
              <a:avLst/>
              <a:gdLst/>
              <a:ahLst/>
              <a:cxnLst/>
              <a:rect l="l" t="t" r="r" b="b"/>
              <a:pathLst>
                <a:path w="918209" h="72390">
                  <a:moveTo>
                    <a:pt x="13970" y="45008"/>
                  </a:moveTo>
                  <a:lnTo>
                    <a:pt x="4064" y="45008"/>
                  </a:lnTo>
                  <a:lnTo>
                    <a:pt x="0" y="49034"/>
                  </a:lnTo>
                  <a:lnTo>
                    <a:pt x="0" y="72009"/>
                  </a:lnTo>
                  <a:lnTo>
                    <a:pt x="6996" y="70595"/>
                  </a:lnTo>
                  <a:lnTo>
                    <a:pt x="12731" y="66740"/>
                  </a:lnTo>
                  <a:lnTo>
                    <a:pt x="16609" y="61020"/>
                  </a:lnTo>
                  <a:lnTo>
                    <a:pt x="18033" y="54013"/>
                  </a:lnTo>
                  <a:lnTo>
                    <a:pt x="18033" y="49034"/>
                  </a:lnTo>
                  <a:lnTo>
                    <a:pt x="13970" y="45008"/>
                  </a:lnTo>
                  <a:close/>
                </a:path>
                <a:path w="918209" h="72390">
                  <a:moveTo>
                    <a:pt x="918082" y="18008"/>
                  </a:moveTo>
                  <a:lnTo>
                    <a:pt x="900049" y="18008"/>
                  </a:lnTo>
                  <a:lnTo>
                    <a:pt x="900049" y="36004"/>
                  </a:lnTo>
                  <a:lnTo>
                    <a:pt x="907099" y="34591"/>
                  </a:lnTo>
                  <a:lnTo>
                    <a:pt x="912828" y="30735"/>
                  </a:lnTo>
                  <a:lnTo>
                    <a:pt x="916676" y="25015"/>
                  </a:lnTo>
                  <a:lnTo>
                    <a:pt x="918082" y="18008"/>
                  </a:lnTo>
                  <a:close/>
                </a:path>
                <a:path w="918209" h="72390">
                  <a:moveTo>
                    <a:pt x="900049" y="0"/>
                  </a:moveTo>
                  <a:lnTo>
                    <a:pt x="890143" y="0"/>
                  </a:lnTo>
                  <a:lnTo>
                    <a:pt x="882142" y="8064"/>
                  </a:lnTo>
                  <a:lnTo>
                    <a:pt x="882142" y="22974"/>
                  </a:lnTo>
                  <a:lnTo>
                    <a:pt x="886078" y="27000"/>
                  </a:lnTo>
                  <a:lnTo>
                    <a:pt x="896112" y="27000"/>
                  </a:lnTo>
                  <a:lnTo>
                    <a:pt x="900049" y="22974"/>
                  </a:lnTo>
                  <a:lnTo>
                    <a:pt x="900049" y="18008"/>
                  </a:lnTo>
                  <a:lnTo>
                    <a:pt x="918082" y="18008"/>
                  </a:lnTo>
                  <a:lnTo>
                    <a:pt x="916676" y="10999"/>
                  </a:lnTo>
                  <a:lnTo>
                    <a:pt x="912828" y="5275"/>
                  </a:lnTo>
                  <a:lnTo>
                    <a:pt x="907099" y="1415"/>
                  </a:lnTo>
                  <a:lnTo>
                    <a:pt x="900049" y="0"/>
                  </a:lnTo>
                  <a:close/>
                </a:path>
              </a:pathLst>
            </a:custGeom>
            <a:solidFill>
              <a:srgbClr val="ACAC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416292" y="6483629"/>
              <a:ext cx="936625" cy="288290"/>
            </a:xfrm>
            <a:custGeom>
              <a:avLst/>
              <a:gdLst/>
              <a:ahLst/>
              <a:cxnLst/>
              <a:rect l="l" t="t" r="r" b="b"/>
              <a:pathLst>
                <a:path w="936625" h="288290">
                  <a:moveTo>
                    <a:pt x="0" y="54013"/>
                  </a:moveTo>
                  <a:lnTo>
                    <a:pt x="1424" y="47004"/>
                  </a:lnTo>
                  <a:lnTo>
                    <a:pt x="5302" y="41279"/>
                  </a:lnTo>
                  <a:lnTo>
                    <a:pt x="11037" y="37419"/>
                  </a:lnTo>
                  <a:lnTo>
                    <a:pt x="18033" y="36004"/>
                  </a:lnTo>
                  <a:lnTo>
                    <a:pt x="900176" y="36004"/>
                  </a:lnTo>
                  <a:lnTo>
                    <a:pt x="900176" y="18008"/>
                  </a:lnTo>
                  <a:lnTo>
                    <a:pt x="900176" y="8064"/>
                  </a:lnTo>
                  <a:lnTo>
                    <a:pt x="908176" y="0"/>
                  </a:lnTo>
                  <a:lnTo>
                    <a:pt x="918082" y="0"/>
                  </a:lnTo>
                  <a:lnTo>
                    <a:pt x="925133" y="1415"/>
                  </a:lnTo>
                  <a:lnTo>
                    <a:pt x="930862" y="5275"/>
                  </a:lnTo>
                  <a:lnTo>
                    <a:pt x="934710" y="10999"/>
                  </a:lnTo>
                  <a:lnTo>
                    <a:pt x="936116" y="18008"/>
                  </a:lnTo>
                  <a:lnTo>
                    <a:pt x="936116" y="234035"/>
                  </a:lnTo>
                  <a:lnTo>
                    <a:pt x="934710" y="241037"/>
                  </a:lnTo>
                  <a:lnTo>
                    <a:pt x="930862" y="246757"/>
                  </a:lnTo>
                  <a:lnTo>
                    <a:pt x="925133" y="250616"/>
                  </a:lnTo>
                  <a:lnTo>
                    <a:pt x="918082" y="252031"/>
                  </a:lnTo>
                  <a:lnTo>
                    <a:pt x="36067" y="252031"/>
                  </a:lnTo>
                  <a:lnTo>
                    <a:pt x="36067" y="270033"/>
                  </a:lnTo>
                  <a:lnTo>
                    <a:pt x="34643" y="277040"/>
                  </a:lnTo>
                  <a:lnTo>
                    <a:pt x="30765" y="282762"/>
                  </a:lnTo>
                  <a:lnTo>
                    <a:pt x="25030" y="286621"/>
                  </a:lnTo>
                  <a:lnTo>
                    <a:pt x="18033" y="288036"/>
                  </a:lnTo>
                  <a:lnTo>
                    <a:pt x="11037" y="286621"/>
                  </a:lnTo>
                  <a:lnTo>
                    <a:pt x="5302" y="282762"/>
                  </a:lnTo>
                  <a:lnTo>
                    <a:pt x="1424" y="277040"/>
                  </a:lnTo>
                  <a:lnTo>
                    <a:pt x="0" y="270033"/>
                  </a:lnTo>
                  <a:lnTo>
                    <a:pt x="0" y="54013"/>
                  </a:lnTo>
                  <a:close/>
                </a:path>
                <a:path w="936625" h="288290">
                  <a:moveTo>
                    <a:pt x="900176" y="36004"/>
                  </a:moveTo>
                  <a:lnTo>
                    <a:pt x="918082" y="36004"/>
                  </a:lnTo>
                  <a:lnTo>
                    <a:pt x="925133" y="34591"/>
                  </a:lnTo>
                  <a:lnTo>
                    <a:pt x="930862" y="30735"/>
                  </a:lnTo>
                  <a:lnTo>
                    <a:pt x="934710" y="25015"/>
                  </a:lnTo>
                  <a:lnTo>
                    <a:pt x="936116" y="18008"/>
                  </a:lnTo>
                </a:path>
                <a:path w="936625" h="288290">
                  <a:moveTo>
                    <a:pt x="918082" y="36004"/>
                  </a:moveTo>
                  <a:lnTo>
                    <a:pt x="918082" y="18008"/>
                  </a:lnTo>
                  <a:lnTo>
                    <a:pt x="918082" y="22974"/>
                  </a:lnTo>
                  <a:lnTo>
                    <a:pt x="914146" y="27000"/>
                  </a:lnTo>
                  <a:lnTo>
                    <a:pt x="909065" y="27000"/>
                  </a:lnTo>
                  <a:lnTo>
                    <a:pt x="904112" y="27000"/>
                  </a:lnTo>
                  <a:lnTo>
                    <a:pt x="900176" y="22974"/>
                  </a:lnTo>
                  <a:lnTo>
                    <a:pt x="900176" y="18008"/>
                  </a:lnTo>
                </a:path>
                <a:path w="936625" h="288290">
                  <a:moveTo>
                    <a:pt x="18033" y="72009"/>
                  </a:moveTo>
                  <a:lnTo>
                    <a:pt x="18033" y="54013"/>
                  </a:lnTo>
                  <a:lnTo>
                    <a:pt x="18033" y="49034"/>
                  </a:lnTo>
                  <a:lnTo>
                    <a:pt x="22098" y="45008"/>
                  </a:lnTo>
                  <a:lnTo>
                    <a:pt x="27050" y="45008"/>
                  </a:lnTo>
                  <a:lnTo>
                    <a:pt x="32003" y="45008"/>
                  </a:lnTo>
                  <a:lnTo>
                    <a:pt x="36067" y="49034"/>
                  </a:lnTo>
                  <a:lnTo>
                    <a:pt x="36067" y="54013"/>
                  </a:lnTo>
                  <a:lnTo>
                    <a:pt x="34643" y="61020"/>
                  </a:lnTo>
                  <a:lnTo>
                    <a:pt x="30765" y="66740"/>
                  </a:lnTo>
                  <a:lnTo>
                    <a:pt x="25030" y="70595"/>
                  </a:lnTo>
                  <a:lnTo>
                    <a:pt x="18033" y="72009"/>
                  </a:lnTo>
                  <a:lnTo>
                    <a:pt x="11037" y="70595"/>
                  </a:lnTo>
                  <a:lnTo>
                    <a:pt x="5302" y="66740"/>
                  </a:lnTo>
                  <a:lnTo>
                    <a:pt x="1424" y="61020"/>
                  </a:lnTo>
                  <a:lnTo>
                    <a:pt x="0" y="54013"/>
                  </a:lnTo>
                </a:path>
                <a:path w="936625" h="288290">
                  <a:moveTo>
                    <a:pt x="36067" y="54013"/>
                  </a:moveTo>
                  <a:lnTo>
                    <a:pt x="36067" y="252031"/>
                  </a:lnTo>
                </a:path>
              </a:pathLst>
            </a:custGeom>
            <a:ln w="19050">
              <a:solidFill>
                <a:srgbClr val="D5D6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461884" y="6528307"/>
            <a:ext cx="87249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21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Georgia"/>
                <a:cs typeface="Georgia"/>
              </a:rPr>
              <a:t>слайд</a:t>
            </a:r>
            <a:r>
              <a:rPr sz="1100" spc="-35" dirty="0">
                <a:latin typeface="Georgia"/>
                <a:cs typeface="Georgia"/>
              </a:rPr>
              <a:t> </a:t>
            </a:r>
            <a:r>
              <a:rPr sz="1100" spc="-25" dirty="0">
                <a:latin typeface="Georgia"/>
                <a:cs typeface="Georgia"/>
              </a:rPr>
              <a:t>13</a:t>
            </a:r>
            <a:endParaRPr sz="11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63802" y="2606497"/>
            <a:ext cx="628586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dirty="0">
                <a:solidFill>
                  <a:srgbClr val="FFFFFF"/>
                </a:solidFill>
                <a:latin typeface="Arial Narrow"/>
                <a:cs typeface="Arial Narrow"/>
              </a:rPr>
              <a:t>Спасибо</a:t>
            </a:r>
            <a:r>
              <a:rPr sz="5400" b="1" spc="-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5400" b="1" dirty="0">
                <a:solidFill>
                  <a:srgbClr val="FFFFFF"/>
                </a:solidFill>
                <a:latin typeface="Arial Narrow"/>
                <a:cs typeface="Arial Narrow"/>
              </a:rPr>
              <a:t>за</a:t>
            </a:r>
            <a:r>
              <a:rPr sz="5400" b="1" spc="-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5400" b="1" spc="-10" dirty="0">
                <a:solidFill>
                  <a:srgbClr val="FFFFFF"/>
                </a:solidFill>
                <a:latin typeface="Arial Narrow"/>
                <a:cs typeface="Arial Narrow"/>
              </a:rPr>
              <a:t>внимание!</a:t>
            </a:r>
            <a:endParaRPr sz="5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4541" y="4067535"/>
            <a:ext cx="8313446" cy="202238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22172" y="4168521"/>
            <a:ext cx="8008620" cy="1723389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44780" marR="138430" algn="ctr">
              <a:lnSpc>
                <a:spcPts val="1630"/>
              </a:lnSpc>
              <a:spcBef>
                <a:spcPts val="390"/>
              </a:spcBef>
            </a:pPr>
            <a:r>
              <a:rPr sz="1600" b="1" dirty="0">
                <a:solidFill>
                  <a:srgbClr val="FFFFFF"/>
                </a:solidFill>
                <a:latin typeface="Georgia"/>
                <a:cs typeface="Georgia"/>
              </a:rPr>
              <a:t>Личная</a:t>
            </a:r>
            <a:r>
              <a:rPr sz="1600" b="1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Georgia"/>
                <a:cs typeface="Georgia"/>
              </a:rPr>
              <a:t>заинтересованность 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-</a:t>
            </a:r>
            <a:r>
              <a:rPr sz="1600" spc="-6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возможность</a:t>
            </a:r>
            <a:r>
              <a:rPr sz="1600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получения</a:t>
            </a:r>
            <a:r>
              <a:rPr sz="1600" spc="-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доходов</a:t>
            </a:r>
            <a:r>
              <a:rPr sz="1600" spc="-5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в</a:t>
            </a:r>
            <a:r>
              <a:rPr sz="1600" spc="-5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виде</a:t>
            </a:r>
            <a:r>
              <a:rPr sz="1600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денег, 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иного</a:t>
            </a:r>
            <a:r>
              <a:rPr sz="1600" spc="-6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имущества,</a:t>
            </a:r>
            <a:r>
              <a:rPr sz="1600" spc="-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в</a:t>
            </a:r>
            <a:r>
              <a:rPr sz="1600" spc="-5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том</a:t>
            </a:r>
            <a:r>
              <a:rPr sz="1600" spc="-5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числе</a:t>
            </a:r>
            <a:r>
              <a:rPr sz="1600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имущественных</a:t>
            </a:r>
            <a:r>
              <a:rPr sz="16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прав,</a:t>
            </a:r>
            <a:r>
              <a:rPr sz="1600" spc="-5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услуг</a:t>
            </a:r>
            <a:r>
              <a:rPr sz="1600" spc="-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имущественного</a:t>
            </a:r>
            <a:endParaRPr sz="1600">
              <a:latin typeface="Georgia"/>
              <a:cs typeface="Georgia"/>
            </a:endParaRPr>
          </a:p>
          <a:p>
            <a:pPr marL="12700" marR="5080" algn="ctr">
              <a:lnSpc>
                <a:spcPct val="85200"/>
              </a:lnSpc>
              <a:spcBef>
                <a:spcPts val="5"/>
              </a:spcBef>
            </a:pP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характера,</a:t>
            </a:r>
            <a:r>
              <a:rPr sz="16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результатов</a:t>
            </a:r>
            <a:r>
              <a:rPr sz="1600" spc="-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выполненных</a:t>
            </a:r>
            <a:r>
              <a:rPr sz="1600" spc="-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работ</a:t>
            </a:r>
            <a:r>
              <a:rPr sz="16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или</a:t>
            </a:r>
            <a:r>
              <a:rPr sz="1600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каких-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либо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выгод</a:t>
            </a:r>
            <a:r>
              <a:rPr sz="1600" spc="-5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(преимуществ) 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лицом</a:t>
            </a:r>
            <a:r>
              <a:rPr sz="16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и</a:t>
            </a:r>
            <a:r>
              <a:rPr sz="1600" spc="-5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(или)</a:t>
            </a:r>
            <a:r>
              <a:rPr sz="1600" spc="-5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состоящими</a:t>
            </a:r>
            <a:r>
              <a:rPr sz="1600" spc="-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с</a:t>
            </a:r>
            <a:r>
              <a:rPr sz="1600" spc="-5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ним</a:t>
            </a:r>
            <a:r>
              <a:rPr sz="1600" spc="-5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в</a:t>
            </a:r>
            <a:r>
              <a:rPr sz="1600" spc="-5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близком</a:t>
            </a:r>
            <a:r>
              <a:rPr sz="1600" spc="-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родстве</a:t>
            </a:r>
            <a:r>
              <a:rPr sz="1600" spc="-5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или</a:t>
            </a:r>
            <a:r>
              <a:rPr sz="16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свойстве</a:t>
            </a:r>
            <a:r>
              <a:rPr sz="16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лицами (родителями,</a:t>
            </a:r>
            <a:r>
              <a:rPr sz="1600" spc="-5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супругами,</a:t>
            </a:r>
            <a:r>
              <a:rPr sz="16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детьми,</a:t>
            </a:r>
            <a:r>
              <a:rPr sz="1600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братьями,</a:t>
            </a:r>
            <a:r>
              <a:rPr sz="1600" spc="-6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сестрами,</a:t>
            </a:r>
            <a:r>
              <a:rPr sz="16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а</a:t>
            </a:r>
            <a:r>
              <a:rPr sz="1600" spc="-8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также</a:t>
            </a:r>
            <a:r>
              <a:rPr sz="1600" spc="-6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братьями,</a:t>
            </a:r>
            <a:r>
              <a:rPr sz="1600" spc="-5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сестрами, родителями,</a:t>
            </a:r>
            <a:r>
              <a:rPr sz="1600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детьми</a:t>
            </a:r>
            <a:r>
              <a:rPr sz="1600" spc="-6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супругов</a:t>
            </a:r>
            <a:r>
              <a:rPr sz="1600" spc="-6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и</a:t>
            </a:r>
            <a:r>
              <a:rPr sz="1600" spc="-6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супругами</a:t>
            </a:r>
            <a:r>
              <a:rPr sz="1600" spc="-5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детей),</a:t>
            </a:r>
            <a:r>
              <a:rPr sz="1600" spc="-5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гражданами</a:t>
            </a:r>
            <a:r>
              <a:rPr sz="1600" spc="-5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или</a:t>
            </a:r>
            <a:r>
              <a:rPr sz="1600" spc="-6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организациями, 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с</a:t>
            </a:r>
            <a:r>
              <a:rPr sz="1600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которыми</a:t>
            </a:r>
            <a:r>
              <a:rPr sz="16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лицо</a:t>
            </a:r>
            <a:r>
              <a:rPr sz="16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и</a:t>
            </a:r>
            <a:r>
              <a:rPr sz="1600" spc="-5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(или)</a:t>
            </a:r>
            <a:r>
              <a:rPr sz="1600" spc="-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лица,</a:t>
            </a:r>
            <a:r>
              <a:rPr sz="16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состоящие</a:t>
            </a:r>
            <a:r>
              <a:rPr sz="1600" spc="-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с</a:t>
            </a:r>
            <a:r>
              <a:rPr sz="16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ним</a:t>
            </a:r>
            <a:r>
              <a:rPr sz="16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в</a:t>
            </a:r>
            <a:r>
              <a:rPr sz="1600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близком</a:t>
            </a:r>
            <a:r>
              <a:rPr sz="16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родстве</a:t>
            </a:r>
            <a:r>
              <a:rPr sz="16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или</a:t>
            </a:r>
            <a:r>
              <a:rPr sz="1600" spc="-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свойстве, 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связаны</a:t>
            </a:r>
            <a:r>
              <a:rPr sz="1600" spc="-6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имущественными,</a:t>
            </a:r>
            <a:r>
              <a:rPr sz="16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корпоративными</a:t>
            </a:r>
            <a:r>
              <a:rPr sz="1600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или</a:t>
            </a:r>
            <a:r>
              <a:rPr sz="1600" spc="-5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иными</a:t>
            </a:r>
            <a:r>
              <a:rPr sz="1600" spc="-6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близкими</a:t>
            </a:r>
            <a:r>
              <a:rPr sz="1600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отношениями.</a:t>
            </a:r>
            <a:endParaRPr sz="1600">
              <a:latin typeface="Georgia"/>
              <a:cs typeface="Georgi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6259" y="1132332"/>
            <a:ext cx="8339328" cy="308762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81608" y="1223517"/>
            <a:ext cx="7889875" cy="47625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690245" marR="5080" indent="-678180">
              <a:lnSpc>
                <a:spcPts val="1630"/>
              </a:lnSpc>
              <a:spcBef>
                <a:spcPts val="390"/>
              </a:spcBef>
            </a:pP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Конфликт</a:t>
            </a:r>
            <a:r>
              <a:rPr sz="16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интересов</a:t>
            </a:r>
            <a:r>
              <a:rPr sz="16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-</a:t>
            </a:r>
            <a:r>
              <a:rPr sz="1600" spc="-6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ситуация,</a:t>
            </a:r>
            <a:r>
              <a:rPr sz="16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при</a:t>
            </a:r>
            <a:r>
              <a:rPr sz="1600" spc="-6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которой</a:t>
            </a:r>
            <a:r>
              <a:rPr sz="1600" spc="-6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личная</a:t>
            </a:r>
            <a:r>
              <a:rPr sz="1600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заинтересованность</a:t>
            </a:r>
            <a:r>
              <a:rPr sz="16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(прямая 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или</a:t>
            </a:r>
            <a:r>
              <a:rPr sz="1600" spc="-5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косвенная)</a:t>
            </a:r>
            <a:r>
              <a:rPr sz="1600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лица,</a:t>
            </a:r>
            <a:r>
              <a:rPr sz="1600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замещающего</a:t>
            </a:r>
            <a:r>
              <a:rPr sz="16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должность,</a:t>
            </a:r>
            <a:r>
              <a:rPr sz="1600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замещение</a:t>
            </a:r>
            <a:r>
              <a:rPr sz="16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которой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72869" y="1639646"/>
            <a:ext cx="67087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</a:rPr>
              <a:t>предусматривает</a:t>
            </a:r>
            <a:r>
              <a:rPr sz="1600" spc="-5" dirty="0">
                <a:solidFill>
                  <a:srgbClr val="FFFFFF"/>
                </a:solidFill>
              </a:rPr>
              <a:t> </a:t>
            </a:r>
            <a:r>
              <a:rPr sz="1600" spc="-10" dirty="0">
                <a:solidFill>
                  <a:srgbClr val="FFFFFF"/>
                </a:solidFill>
              </a:rPr>
              <a:t>обязанность</a:t>
            </a:r>
            <a:r>
              <a:rPr sz="1600" spc="-20" dirty="0">
                <a:solidFill>
                  <a:srgbClr val="FFFFFF"/>
                </a:solidFill>
              </a:rPr>
              <a:t> </a:t>
            </a:r>
            <a:r>
              <a:rPr sz="1600" spc="-10" dirty="0">
                <a:solidFill>
                  <a:srgbClr val="FFFFFF"/>
                </a:solidFill>
              </a:rPr>
              <a:t>принимать</a:t>
            </a:r>
            <a:r>
              <a:rPr sz="1600" spc="-30" dirty="0">
                <a:solidFill>
                  <a:srgbClr val="FFFFFF"/>
                </a:solidFill>
              </a:rPr>
              <a:t> </a:t>
            </a:r>
            <a:r>
              <a:rPr sz="1600" dirty="0">
                <a:solidFill>
                  <a:srgbClr val="FFFFFF"/>
                </a:solidFill>
              </a:rPr>
              <a:t>меры</a:t>
            </a:r>
            <a:r>
              <a:rPr sz="1600" spc="-25" dirty="0">
                <a:solidFill>
                  <a:srgbClr val="FFFFFF"/>
                </a:solidFill>
              </a:rPr>
              <a:t> </a:t>
            </a:r>
            <a:r>
              <a:rPr sz="1600" dirty="0">
                <a:solidFill>
                  <a:srgbClr val="FFFFFF"/>
                </a:solidFill>
              </a:rPr>
              <a:t>по</a:t>
            </a:r>
            <a:r>
              <a:rPr sz="1600" spc="-40" dirty="0">
                <a:solidFill>
                  <a:srgbClr val="FFFFFF"/>
                </a:solidFill>
              </a:rPr>
              <a:t> </a:t>
            </a:r>
            <a:r>
              <a:rPr sz="1600" spc="-10" dirty="0">
                <a:solidFill>
                  <a:srgbClr val="FFFFFF"/>
                </a:solidFill>
              </a:rPr>
              <a:t>предотвращению</a:t>
            </a:r>
            <a:r>
              <a:rPr sz="1600" spc="-15" dirty="0">
                <a:solidFill>
                  <a:srgbClr val="FFFFFF"/>
                </a:solidFill>
              </a:rPr>
              <a:t> </a:t>
            </a:r>
            <a:r>
              <a:rPr sz="1600" spc="-50" dirty="0">
                <a:solidFill>
                  <a:srgbClr val="FFFFFF"/>
                </a:solidFill>
              </a:rPr>
              <a:t>и</a:t>
            </a:r>
            <a:endParaRPr sz="1600"/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8931" y="2502407"/>
            <a:ext cx="8255508" cy="56845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14832" y="1847214"/>
            <a:ext cx="7825740" cy="1108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775"/>
              </a:lnSpc>
              <a:spcBef>
                <a:spcPts val="95"/>
              </a:spcBef>
            </a:pP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урегулированию</a:t>
            </a:r>
            <a:r>
              <a:rPr sz="1600" spc="-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конфликта</a:t>
            </a:r>
            <a:r>
              <a:rPr sz="1600" spc="-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интересов,</a:t>
            </a:r>
            <a:r>
              <a:rPr sz="16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влияет</a:t>
            </a:r>
            <a:r>
              <a:rPr sz="16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или</a:t>
            </a:r>
            <a:r>
              <a:rPr sz="16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может</a:t>
            </a:r>
            <a:r>
              <a:rPr sz="1600" spc="-6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повлиять</a:t>
            </a:r>
            <a:r>
              <a:rPr sz="16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Georgia"/>
                <a:cs typeface="Georgia"/>
              </a:rPr>
              <a:t>на</a:t>
            </a:r>
            <a:endParaRPr sz="1600">
              <a:latin typeface="Georgia"/>
              <a:cs typeface="Georgia"/>
            </a:endParaRPr>
          </a:p>
          <a:p>
            <a:pPr marL="331470" marR="325755" algn="ctr">
              <a:lnSpc>
                <a:spcPts val="1639"/>
              </a:lnSpc>
              <a:spcBef>
                <a:spcPts val="145"/>
              </a:spcBef>
            </a:pP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надлежащее, объективное</a:t>
            </a:r>
            <a:r>
              <a:rPr sz="16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и</a:t>
            </a:r>
            <a:r>
              <a:rPr sz="16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беспристрастное</a:t>
            </a:r>
            <a:r>
              <a:rPr sz="1600" dirty="0">
                <a:solidFill>
                  <a:srgbClr val="FFFFFF"/>
                </a:solidFill>
                <a:latin typeface="Georgia"/>
                <a:cs typeface="Georgia"/>
              </a:rPr>
              <a:t> исполнение им</a:t>
            </a:r>
            <a:r>
              <a:rPr sz="16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должностных (служебных)</a:t>
            </a:r>
            <a:r>
              <a:rPr sz="1600" spc="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обязанностей</a:t>
            </a:r>
            <a:r>
              <a:rPr sz="16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(осуществление</a:t>
            </a:r>
            <a:r>
              <a:rPr sz="1600" spc="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Georgia"/>
                <a:cs typeface="Georgia"/>
              </a:rPr>
              <a:t>полномочий).</a:t>
            </a:r>
            <a:endParaRPr sz="16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2500" dirty="0">
                <a:latin typeface="Georgia"/>
                <a:cs typeface="Georgia"/>
              </a:rPr>
              <a:t>(ст.</a:t>
            </a:r>
            <a:r>
              <a:rPr sz="2500" spc="-75" dirty="0">
                <a:latin typeface="Georgia"/>
                <a:cs typeface="Georgia"/>
              </a:rPr>
              <a:t> </a:t>
            </a:r>
            <a:r>
              <a:rPr sz="2500" dirty="0">
                <a:latin typeface="Georgia"/>
                <a:cs typeface="Georgia"/>
              </a:rPr>
              <a:t>10</a:t>
            </a:r>
            <a:r>
              <a:rPr sz="2500" spc="-65" dirty="0">
                <a:latin typeface="Georgia"/>
                <a:cs typeface="Georgia"/>
              </a:rPr>
              <a:t> </a:t>
            </a:r>
            <a:r>
              <a:rPr sz="2500" dirty="0">
                <a:latin typeface="Georgia"/>
                <a:cs typeface="Georgia"/>
              </a:rPr>
              <a:t>Федерального</a:t>
            </a:r>
            <a:r>
              <a:rPr sz="2500" spc="-55" dirty="0">
                <a:latin typeface="Georgia"/>
                <a:cs typeface="Georgia"/>
              </a:rPr>
              <a:t> </a:t>
            </a:r>
            <a:r>
              <a:rPr sz="2500" dirty="0">
                <a:latin typeface="Georgia"/>
                <a:cs typeface="Georgia"/>
              </a:rPr>
              <a:t>закона</a:t>
            </a:r>
            <a:r>
              <a:rPr sz="2500" spc="-85" dirty="0">
                <a:latin typeface="Georgia"/>
                <a:cs typeface="Georgia"/>
              </a:rPr>
              <a:t> </a:t>
            </a:r>
            <a:r>
              <a:rPr sz="2500" dirty="0">
                <a:latin typeface="Georgia"/>
                <a:cs typeface="Georgia"/>
              </a:rPr>
              <a:t>от</a:t>
            </a:r>
            <a:r>
              <a:rPr sz="2500" spc="-65" dirty="0">
                <a:latin typeface="Georgia"/>
                <a:cs typeface="Georgia"/>
              </a:rPr>
              <a:t> </a:t>
            </a:r>
            <a:r>
              <a:rPr sz="2500" dirty="0">
                <a:latin typeface="Georgia"/>
                <a:cs typeface="Georgia"/>
              </a:rPr>
              <a:t>25.12.2008</a:t>
            </a:r>
            <a:r>
              <a:rPr sz="2500" spc="-45" dirty="0">
                <a:latin typeface="Georgia"/>
                <a:cs typeface="Georgia"/>
              </a:rPr>
              <a:t> </a:t>
            </a:r>
            <a:r>
              <a:rPr sz="2500" dirty="0">
                <a:latin typeface="Georgia"/>
                <a:cs typeface="Georgia"/>
              </a:rPr>
              <a:t>N</a:t>
            </a:r>
            <a:r>
              <a:rPr sz="2500" spc="-75" dirty="0">
                <a:latin typeface="Georgia"/>
                <a:cs typeface="Georgia"/>
              </a:rPr>
              <a:t> </a:t>
            </a:r>
            <a:r>
              <a:rPr sz="2500" spc="-10" dirty="0">
                <a:latin typeface="Georgia"/>
                <a:cs typeface="Georgia"/>
              </a:rPr>
              <a:t>273-</a:t>
            </a:r>
            <a:r>
              <a:rPr sz="2500" spc="-25" dirty="0">
                <a:latin typeface="Georgia"/>
                <a:cs typeface="Georgia"/>
              </a:rPr>
              <a:t>ФЗ)</a:t>
            </a:r>
            <a:endParaRPr sz="2500">
              <a:latin typeface="Georgia"/>
              <a:cs typeface="Georgi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84414" y="6093294"/>
            <a:ext cx="957262" cy="30528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874889" y="6508381"/>
            <a:ext cx="955675" cy="307340"/>
            <a:chOff x="7874889" y="6508381"/>
            <a:chExt cx="955675" cy="307340"/>
          </a:xfrm>
        </p:grpSpPr>
        <p:sp>
          <p:nvSpPr>
            <p:cNvPr id="3" name="object 3"/>
            <p:cNvSpPr/>
            <p:nvPr/>
          </p:nvSpPr>
          <p:spPr>
            <a:xfrm>
              <a:off x="7884414" y="6535902"/>
              <a:ext cx="936625" cy="270510"/>
            </a:xfrm>
            <a:custGeom>
              <a:avLst/>
              <a:gdLst/>
              <a:ahLst/>
              <a:cxnLst/>
              <a:rect l="l" t="t" r="r" b="b"/>
              <a:pathLst>
                <a:path w="936625" h="270509">
                  <a:moveTo>
                    <a:pt x="936116" y="0"/>
                  </a:moveTo>
                  <a:lnTo>
                    <a:pt x="934692" y="7009"/>
                  </a:lnTo>
                  <a:lnTo>
                    <a:pt x="930814" y="12733"/>
                  </a:lnTo>
                  <a:lnTo>
                    <a:pt x="925079" y="16593"/>
                  </a:lnTo>
                  <a:lnTo>
                    <a:pt x="918082" y="18008"/>
                  </a:lnTo>
                  <a:lnTo>
                    <a:pt x="8000" y="18008"/>
                  </a:lnTo>
                  <a:lnTo>
                    <a:pt x="0" y="26073"/>
                  </a:lnTo>
                  <a:lnTo>
                    <a:pt x="0" y="261976"/>
                  </a:lnTo>
                  <a:lnTo>
                    <a:pt x="8000" y="270036"/>
                  </a:lnTo>
                  <a:lnTo>
                    <a:pt x="17906" y="270036"/>
                  </a:lnTo>
                  <a:lnTo>
                    <a:pt x="24957" y="268621"/>
                  </a:lnTo>
                  <a:lnTo>
                    <a:pt x="30686" y="264763"/>
                  </a:lnTo>
                  <a:lnTo>
                    <a:pt x="34534" y="259041"/>
                  </a:lnTo>
                  <a:lnTo>
                    <a:pt x="35940" y="252034"/>
                  </a:lnTo>
                  <a:lnTo>
                    <a:pt x="35940" y="234031"/>
                  </a:lnTo>
                  <a:lnTo>
                    <a:pt x="918082" y="234031"/>
                  </a:lnTo>
                  <a:lnTo>
                    <a:pt x="925079" y="232617"/>
                  </a:lnTo>
                  <a:lnTo>
                    <a:pt x="930814" y="228759"/>
                  </a:lnTo>
                  <a:lnTo>
                    <a:pt x="934692" y="223037"/>
                  </a:lnTo>
                  <a:lnTo>
                    <a:pt x="936116" y="216030"/>
                  </a:lnTo>
                  <a:lnTo>
                    <a:pt x="936116" y="54013"/>
                  </a:lnTo>
                  <a:lnTo>
                    <a:pt x="17906" y="54013"/>
                  </a:lnTo>
                  <a:lnTo>
                    <a:pt x="17906" y="31038"/>
                  </a:lnTo>
                  <a:lnTo>
                    <a:pt x="21970" y="27012"/>
                  </a:lnTo>
                  <a:lnTo>
                    <a:pt x="936116" y="27012"/>
                  </a:lnTo>
                  <a:lnTo>
                    <a:pt x="936116" y="0"/>
                  </a:lnTo>
                  <a:close/>
                </a:path>
                <a:path w="936625" h="270509">
                  <a:moveTo>
                    <a:pt x="936116" y="27012"/>
                  </a:moveTo>
                  <a:lnTo>
                    <a:pt x="31876" y="27012"/>
                  </a:lnTo>
                  <a:lnTo>
                    <a:pt x="35940" y="31038"/>
                  </a:lnTo>
                  <a:lnTo>
                    <a:pt x="35940" y="36004"/>
                  </a:lnTo>
                  <a:lnTo>
                    <a:pt x="34534" y="43013"/>
                  </a:lnTo>
                  <a:lnTo>
                    <a:pt x="30686" y="48737"/>
                  </a:lnTo>
                  <a:lnTo>
                    <a:pt x="24957" y="52597"/>
                  </a:lnTo>
                  <a:lnTo>
                    <a:pt x="17906" y="54013"/>
                  </a:lnTo>
                  <a:lnTo>
                    <a:pt x="936116" y="54013"/>
                  </a:lnTo>
                  <a:lnTo>
                    <a:pt x="936116" y="27012"/>
                  </a:lnTo>
                  <a:close/>
                </a:path>
                <a:path w="936625" h="270509">
                  <a:moveTo>
                    <a:pt x="900049" y="4978"/>
                  </a:moveTo>
                  <a:lnTo>
                    <a:pt x="900049" y="18008"/>
                  </a:lnTo>
                  <a:lnTo>
                    <a:pt x="918082" y="18008"/>
                  </a:lnTo>
                  <a:lnTo>
                    <a:pt x="918082" y="9004"/>
                  </a:lnTo>
                  <a:lnTo>
                    <a:pt x="904112" y="9004"/>
                  </a:lnTo>
                  <a:lnTo>
                    <a:pt x="900049" y="4978"/>
                  </a:lnTo>
                  <a:close/>
                </a:path>
                <a:path w="936625" h="270509">
                  <a:moveTo>
                    <a:pt x="918082" y="4978"/>
                  </a:moveTo>
                  <a:lnTo>
                    <a:pt x="914018" y="9004"/>
                  </a:lnTo>
                  <a:lnTo>
                    <a:pt x="918082" y="9004"/>
                  </a:lnTo>
                  <a:lnTo>
                    <a:pt x="918082" y="4978"/>
                  </a:lnTo>
                  <a:close/>
                </a:path>
              </a:pathLst>
            </a:custGeom>
            <a:solidFill>
              <a:srgbClr val="D5D6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902321" y="6517906"/>
              <a:ext cx="918210" cy="72390"/>
            </a:xfrm>
            <a:custGeom>
              <a:avLst/>
              <a:gdLst/>
              <a:ahLst/>
              <a:cxnLst/>
              <a:rect l="l" t="t" r="r" b="b"/>
              <a:pathLst>
                <a:path w="918209" h="72390">
                  <a:moveTo>
                    <a:pt x="13970" y="45008"/>
                  </a:moveTo>
                  <a:lnTo>
                    <a:pt x="4063" y="45008"/>
                  </a:lnTo>
                  <a:lnTo>
                    <a:pt x="0" y="49034"/>
                  </a:lnTo>
                  <a:lnTo>
                    <a:pt x="0" y="72008"/>
                  </a:lnTo>
                  <a:lnTo>
                    <a:pt x="7050" y="70593"/>
                  </a:lnTo>
                  <a:lnTo>
                    <a:pt x="12779" y="66733"/>
                  </a:lnTo>
                  <a:lnTo>
                    <a:pt x="16627" y="61009"/>
                  </a:lnTo>
                  <a:lnTo>
                    <a:pt x="18033" y="54000"/>
                  </a:lnTo>
                  <a:lnTo>
                    <a:pt x="18033" y="49034"/>
                  </a:lnTo>
                  <a:lnTo>
                    <a:pt x="13970" y="45008"/>
                  </a:lnTo>
                  <a:close/>
                </a:path>
                <a:path w="918209" h="72390">
                  <a:moveTo>
                    <a:pt x="918209" y="17995"/>
                  </a:moveTo>
                  <a:lnTo>
                    <a:pt x="900176" y="17995"/>
                  </a:lnTo>
                  <a:lnTo>
                    <a:pt x="900176" y="36004"/>
                  </a:lnTo>
                  <a:lnTo>
                    <a:pt x="907172" y="34589"/>
                  </a:lnTo>
                  <a:lnTo>
                    <a:pt x="912907" y="30729"/>
                  </a:lnTo>
                  <a:lnTo>
                    <a:pt x="916785" y="25004"/>
                  </a:lnTo>
                  <a:lnTo>
                    <a:pt x="918209" y="17995"/>
                  </a:lnTo>
                  <a:close/>
                </a:path>
                <a:path w="918209" h="72390">
                  <a:moveTo>
                    <a:pt x="900176" y="0"/>
                  </a:moveTo>
                  <a:lnTo>
                    <a:pt x="893125" y="1415"/>
                  </a:lnTo>
                  <a:lnTo>
                    <a:pt x="887396" y="5273"/>
                  </a:lnTo>
                  <a:lnTo>
                    <a:pt x="883548" y="10994"/>
                  </a:lnTo>
                  <a:lnTo>
                    <a:pt x="882142" y="17995"/>
                  </a:lnTo>
                  <a:lnTo>
                    <a:pt x="882142" y="22974"/>
                  </a:lnTo>
                  <a:lnTo>
                    <a:pt x="886205" y="27000"/>
                  </a:lnTo>
                  <a:lnTo>
                    <a:pt x="896111" y="27000"/>
                  </a:lnTo>
                  <a:lnTo>
                    <a:pt x="900176" y="22974"/>
                  </a:lnTo>
                  <a:lnTo>
                    <a:pt x="900176" y="17995"/>
                  </a:lnTo>
                  <a:lnTo>
                    <a:pt x="918209" y="17995"/>
                  </a:lnTo>
                  <a:lnTo>
                    <a:pt x="916785" y="10994"/>
                  </a:lnTo>
                  <a:lnTo>
                    <a:pt x="912907" y="5273"/>
                  </a:lnTo>
                  <a:lnTo>
                    <a:pt x="907172" y="1415"/>
                  </a:lnTo>
                  <a:lnTo>
                    <a:pt x="900176" y="0"/>
                  </a:lnTo>
                  <a:close/>
                </a:path>
              </a:pathLst>
            </a:custGeom>
            <a:solidFill>
              <a:srgbClr val="ACAC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84414" y="6517906"/>
              <a:ext cx="936625" cy="288290"/>
            </a:xfrm>
            <a:custGeom>
              <a:avLst/>
              <a:gdLst/>
              <a:ahLst/>
              <a:cxnLst/>
              <a:rect l="l" t="t" r="r" b="b"/>
              <a:pathLst>
                <a:path w="936625" h="288290">
                  <a:moveTo>
                    <a:pt x="0" y="54000"/>
                  </a:moveTo>
                  <a:lnTo>
                    <a:pt x="0" y="44068"/>
                  </a:lnTo>
                  <a:lnTo>
                    <a:pt x="8000" y="36004"/>
                  </a:lnTo>
                  <a:lnTo>
                    <a:pt x="17906" y="36004"/>
                  </a:lnTo>
                  <a:lnTo>
                    <a:pt x="900049" y="36004"/>
                  </a:lnTo>
                  <a:lnTo>
                    <a:pt x="918082" y="0"/>
                  </a:lnTo>
                  <a:lnTo>
                    <a:pt x="925079" y="1415"/>
                  </a:lnTo>
                  <a:lnTo>
                    <a:pt x="930814" y="5273"/>
                  </a:lnTo>
                  <a:lnTo>
                    <a:pt x="934692" y="10994"/>
                  </a:lnTo>
                  <a:lnTo>
                    <a:pt x="936116" y="17995"/>
                  </a:lnTo>
                  <a:lnTo>
                    <a:pt x="936116" y="234026"/>
                  </a:lnTo>
                  <a:lnTo>
                    <a:pt x="934692" y="241033"/>
                  </a:lnTo>
                  <a:lnTo>
                    <a:pt x="930814" y="246755"/>
                  </a:lnTo>
                  <a:lnTo>
                    <a:pt x="925079" y="250613"/>
                  </a:lnTo>
                  <a:lnTo>
                    <a:pt x="918082" y="252027"/>
                  </a:lnTo>
                  <a:lnTo>
                    <a:pt x="35940" y="252027"/>
                  </a:lnTo>
                  <a:lnTo>
                    <a:pt x="35940" y="270029"/>
                  </a:lnTo>
                  <a:lnTo>
                    <a:pt x="34534" y="277037"/>
                  </a:lnTo>
                  <a:lnTo>
                    <a:pt x="30686" y="282759"/>
                  </a:lnTo>
                  <a:lnTo>
                    <a:pt x="24957" y="286617"/>
                  </a:lnTo>
                  <a:lnTo>
                    <a:pt x="17906" y="288032"/>
                  </a:lnTo>
                  <a:lnTo>
                    <a:pt x="8000" y="288032"/>
                  </a:lnTo>
                  <a:lnTo>
                    <a:pt x="0" y="279972"/>
                  </a:lnTo>
                  <a:lnTo>
                    <a:pt x="0" y="270029"/>
                  </a:lnTo>
                  <a:lnTo>
                    <a:pt x="0" y="54000"/>
                  </a:lnTo>
                  <a:close/>
                </a:path>
                <a:path w="936625" h="288290">
                  <a:moveTo>
                    <a:pt x="900049" y="36004"/>
                  </a:moveTo>
                  <a:lnTo>
                    <a:pt x="918082" y="36004"/>
                  </a:lnTo>
                  <a:lnTo>
                    <a:pt x="925079" y="34589"/>
                  </a:lnTo>
                  <a:lnTo>
                    <a:pt x="930814" y="30729"/>
                  </a:lnTo>
                  <a:lnTo>
                    <a:pt x="934692" y="25004"/>
                  </a:lnTo>
                  <a:lnTo>
                    <a:pt x="936116" y="17995"/>
                  </a:lnTo>
                </a:path>
                <a:path w="936625" h="288290">
                  <a:moveTo>
                    <a:pt x="918082" y="36004"/>
                  </a:moveTo>
                  <a:lnTo>
                    <a:pt x="918082" y="17995"/>
                  </a:lnTo>
                  <a:lnTo>
                    <a:pt x="918082" y="22974"/>
                  </a:lnTo>
                  <a:lnTo>
                    <a:pt x="914018" y="27000"/>
                  </a:lnTo>
                  <a:lnTo>
                    <a:pt x="909065" y="27000"/>
                  </a:lnTo>
                  <a:lnTo>
                    <a:pt x="904112" y="27000"/>
                  </a:lnTo>
                  <a:lnTo>
                    <a:pt x="900049" y="22974"/>
                  </a:lnTo>
                  <a:lnTo>
                    <a:pt x="900049" y="17995"/>
                  </a:lnTo>
                </a:path>
                <a:path w="936625" h="288290">
                  <a:moveTo>
                    <a:pt x="17906" y="72008"/>
                  </a:moveTo>
                  <a:lnTo>
                    <a:pt x="17906" y="54000"/>
                  </a:lnTo>
                  <a:lnTo>
                    <a:pt x="17906" y="49034"/>
                  </a:lnTo>
                  <a:lnTo>
                    <a:pt x="21970" y="45008"/>
                  </a:lnTo>
                  <a:lnTo>
                    <a:pt x="26924" y="45008"/>
                  </a:lnTo>
                  <a:lnTo>
                    <a:pt x="31876" y="45008"/>
                  </a:lnTo>
                  <a:lnTo>
                    <a:pt x="35940" y="49034"/>
                  </a:lnTo>
                  <a:lnTo>
                    <a:pt x="35940" y="54000"/>
                  </a:lnTo>
                  <a:lnTo>
                    <a:pt x="34534" y="61009"/>
                  </a:lnTo>
                  <a:lnTo>
                    <a:pt x="30686" y="66733"/>
                  </a:lnTo>
                  <a:lnTo>
                    <a:pt x="24957" y="70593"/>
                  </a:lnTo>
                  <a:lnTo>
                    <a:pt x="17906" y="72008"/>
                  </a:lnTo>
                  <a:lnTo>
                    <a:pt x="8000" y="72008"/>
                  </a:lnTo>
                  <a:lnTo>
                    <a:pt x="0" y="63944"/>
                  </a:lnTo>
                  <a:lnTo>
                    <a:pt x="0" y="54000"/>
                  </a:lnTo>
                </a:path>
                <a:path w="936625" h="288290">
                  <a:moveTo>
                    <a:pt x="35940" y="54000"/>
                  </a:moveTo>
                  <a:lnTo>
                    <a:pt x="35940" y="252027"/>
                  </a:lnTo>
                </a:path>
              </a:pathLst>
            </a:custGeom>
            <a:ln w="19050">
              <a:solidFill>
                <a:srgbClr val="D5D6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286255" y="3259828"/>
            <a:ext cx="3136900" cy="1923414"/>
            <a:chOff x="1286255" y="3259828"/>
            <a:chExt cx="3136900" cy="1923414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6255" y="3259828"/>
              <a:ext cx="3136392" cy="192330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34769" y="3282950"/>
              <a:ext cx="3038347" cy="182625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334769" y="3283458"/>
              <a:ext cx="3038475" cy="1826260"/>
            </a:xfrm>
            <a:custGeom>
              <a:avLst/>
              <a:gdLst/>
              <a:ahLst/>
              <a:cxnLst/>
              <a:rect l="l" t="t" r="r" b="b"/>
              <a:pathLst>
                <a:path w="3038475" h="1826260">
                  <a:moveTo>
                    <a:pt x="3038347" y="0"/>
                  </a:moveTo>
                  <a:lnTo>
                    <a:pt x="3038347" y="294258"/>
                  </a:lnTo>
                  <a:lnTo>
                    <a:pt x="294259" y="294258"/>
                  </a:lnTo>
                  <a:lnTo>
                    <a:pt x="294259" y="1826005"/>
                  </a:lnTo>
                  <a:lnTo>
                    <a:pt x="0" y="1826005"/>
                  </a:lnTo>
                  <a:lnTo>
                    <a:pt x="0" y="0"/>
                  </a:lnTo>
                  <a:lnTo>
                    <a:pt x="3038347" y="0"/>
                  </a:lnTo>
                  <a:close/>
                </a:path>
              </a:pathLst>
            </a:custGeom>
            <a:ln w="9525">
              <a:solidFill>
                <a:srgbClr val="5253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703577" y="3601592"/>
            <a:ext cx="1952625" cy="116332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>
              <a:lnSpc>
                <a:spcPct val="85100"/>
              </a:lnSpc>
              <a:spcBef>
                <a:spcPts val="475"/>
              </a:spcBef>
            </a:pPr>
            <a:r>
              <a:rPr sz="2100" dirty="0">
                <a:latin typeface="Georgia"/>
                <a:cs typeface="Georgia"/>
              </a:rPr>
              <a:t>- </a:t>
            </a:r>
            <a:r>
              <a:rPr sz="2100" spc="-10" dirty="0">
                <a:latin typeface="Georgia"/>
                <a:cs typeface="Georgia"/>
              </a:rPr>
              <a:t>возможность возникновения конфликта интересов</a:t>
            </a:r>
            <a:endParaRPr sz="2100">
              <a:latin typeface="Georgia"/>
              <a:cs typeface="Georgi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822148" y="2439968"/>
            <a:ext cx="607060" cy="605155"/>
            <a:chOff x="3822148" y="2439968"/>
            <a:chExt cx="607060" cy="605155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22148" y="2439968"/>
              <a:ext cx="606617" cy="60496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61688" y="2453639"/>
              <a:ext cx="517525" cy="51752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861688" y="2453639"/>
              <a:ext cx="517525" cy="517525"/>
            </a:xfrm>
            <a:custGeom>
              <a:avLst/>
              <a:gdLst/>
              <a:ahLst/>
              <a:cxnLst/>
              <a:rect l="l" t="t" r="r" b="b"/>
              <a:pathLst>
                <a:path w="517525" h="517525">
                  <a:moveTo>
                    <a:pt x="0" y="517525"/>
                  </a:moveTo>
                  <a:lnTo>
                    <a:pt x="517525" y="0"/>
                  </a:lnTo>
                  <a:lnTo>
                    <a:pt x="517525" y="517525"/>
                  </a:lnTo>
                  <a:lnTo>
                    <a:pt x="0" y="517525"/>
                  </a:lnTo>
                  <a:close/>
                </a:path>
              </a:pathLst>
            </a:custGeom>
            <a:ln w="9525">
              <a:solidFill>
                <a:srgbClr val="5253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4643628" y="2429248"/>
            <a:ext cx="3136900" cy="1923414"/>
            <a:chOff x="4643628" y="2429248"/>
            <a:chExt cx="3136900" cy="1923414"/>
          </a:xfrm>
        </p:grpSpPr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43628" y="2429248"/>
              <a:ext cx="3136391" cy="192330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92777" y="2452369"/>
              <a:ext cx="3038348" cy="182626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692777" y="2452623"/>
              <a:ext cx="3038475" cy="1826260"/>
            </a:xfrm>
            <a:custGeom>
              <a:avLst/>
              <a:gdLst/>
              <a:ahLst/>
              <a:cxnLst/>
              <a:rect l="l" t="t" r="r" b="b"/>
              <a:pathLst>
                <a:path w="3038475" h="1826260">
                  <a:moveTo>
                    <a:pt x="3038348" y="0"/>
                  </a:moveTo>
                  <a:lnTo>
                    <a:pt x="3038348" y="294131"/>
                  </a:lnTo>
                  <a:lnTo>
                    <a:pt x="294386" y="294131"/>
                  </a:lnTo>
                  <a:lnTo>
                    <a:pt x="294386" y="1825878"/>
                  </a:lnTo>
                  <a:lnTo>
                    <a:pt x="0" y="1825878"/>
                  </a:lnTo>
                  <a:lnTo>
                    <a:pt x="0" y="0"/>
                  </a:lnTo>
                  <a:lnTo>
                    <a:pt x="3038348" y="0"/>
                  </a:lnTo>
                  <a:close/>
                </a:path>
              </a:pathLst>
            </a:custGeom>
            <a:ln w="9525">
              <a:solidFill>
                <a:srgbClr val="5253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062220" y="2770378"/>
            <a:ext cx="2564765" cy="225425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618490">
              <a:lnSpc>
                <a:spcPts val="2150"/>
              </a:lnSpc>
              <a:spcBef>
                <a:spcPts val="480"/>
              </a:spcBef>
            </a:pPr>
            <a:r>
              <a:rPr sz="2100" dirty="0">
                <a:latin typeface="Georgia"/>
                <a:cs typeface="Georgia"/>
              </a:rPr>
              <a:t>- </a:t>
            </a:r>
            <a:r>
              <a:rPr sz="2100" spc="-10" dirty="0">
                <a:latin typeface="Georgia"/>
                <a:cs typeface="Georgia"/>
              </a:rPr>
              <a:t>состоявшийся </a:t>
            </a:r>
            <a:r>
              <a:rPr sz="2100" spc="-20" dirty="0">
                <a:latin typeface="Georgia"/>
                <a:cs typeface="Georgia"/>
              </a:rPr>
              <a:t>факт</a:t>
            </a:r>
            <a:endParaRPr sz="2100">
              <a:latin typeface="Georgia"/>
              <a:cs typeface="Georgia"/>
            </a:endParaRPr>
          </a:p>
          <a:p>
            <a:pPr marL="12700" marR="554990">
              <a:lnSpc>
                <a:spcPts val="2140"/>
              </a:lnSpc>
            </a:pPr>
            <a:r>
              <a:rPr sz="2100" spc="-10" dirty="0">
                <a:latin typeface="Georgia"/>
                <a:cs typeface="Georgia"/>
              </a:rPr>
              <a:t>ненадлежащего исполнения</a:t>
            </a:r>
            <a:endParaRPr sz="2100">
              <a:latin typeface="Georgia"/>
              <a:cs typeface="Georgia"/>
            </a:endParaRPr>
          </a:p>
          <a:p>
            <a:pPr marL="12700">
              <a:lnSpc>
                <a:spcPts val="1955"/>
              </a:lnSpc>
            </a:pPr>
            <a:r>
              <a:rPr sz="2100" spc="-10" dirty="0">
                <a:latin typeface="Georgia"/>
                <a:cs typeface="Georgia"/>
              </a:rPr>
              <a:t>должностных</a:t>
            </a:r>
            <a:endParaRPr sz="2100">
              <a:latin typeface="Georgia"/>
              <a:cs typeface="Georgia"/>
            </a:endParaRPr>
          </a:p>
          <a:p>
            <a:pPr marL="12700" marR="302260">
              <a:lnSpc>
                <a:spcPts val="2150"/>
              </a:lnSpc>
              <a:spcBef>
                <a:spcPts val="195"/>
              </a:spcBef>
            </a:pPr>
            <a:r>
              <a:rPr sz="2100" dirty="0">
                <a:latin typeface="Georgia"/>
                <a:cs typeface="Georgia"/>
              </a:rPr>
              <a:t>обязанностей</a:t>
            </a:r>
            <a:r>
              <a:rPr sz="2100" spc="-40" dirty="0">
                <a:latin typeface="Georgia"/>
                <a:cs typeface="Georgia"/>
              </a:rPr>
              <a:t> </a:t>
            </a:r>
            <a:r>
              <a:rPr sz="2100" spc="-25" dirty="0">
                <a:latin typeface="Georgia"/>
                <a:cs typeface="Georgia"/>
              </a:rPr>
              <a:t>при </a:t>
            </a:r>
            <a:r>
              <a:rPr sz="2100" dirty="0">
                <a:latin typeface="Georgia"/>
                <a:cs typeface="Georgia"/>
              </a:rPr>
              <a:t>наличии</a:t>
            </a:r>
            <a:r>
              <a:rPr sz="2100" spc="-25" dirty="0">
                <a:latin typeface="Georgia"/>
                <a:cs typeface="Georgia"/>
              </a:rPr>
              <a:t> </a:t>
            </a:r>
            <a:r>
              <a:rPr sz="2100" spc="-10" dirty="0">
                <a:latin typeface="Georgia"/>
                <a:cs typeface="Georgia"/>
              </a:rPr>
              <a:t>личной</a:t>
            </a:r>
            <a:endParaRPr sz="2100">
              <a:latin typeface="Georgia"/>
              <a:cs typeface="Georgia"/>
            </a:endParaRPr>
          </a:p>
          <a:p>
            <a:pPr marL="12700">
              <a:lnSpc>
                <a:spcPts val="2140"/>
              </a:lnSpc>
            </a:pPr>
            <a:r>
              <a:rPr sz="2100" spc="-10" dirty="0">
                <a:latin typeface="Georgia"/>
                <a:cs typeface="Georgia"/>
              </a:rPr>
              <a:t>заинтересованности</a:t>
            </a:r>
            <a:endParaRPr sz="2100">
              <a:latin typeface="Georgia"/>
              <a:cs typeface="Georgi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144648" y="836549"/>
            <a:ext cx="5125720" cy="364490"/>
            <a:chOff x="2144648" y="836549"/>
            <a:chExt cx="5125720" cy="364490"/>
          </a:xfrm>
        </p:grpSpPr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49982" y="841883"/>
              <a:ext cx="271525" cy="297433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149982" y="841883"/>
              <a:ext cx="271780" cy="297815"/>
            </a:xfrm>
            <a:custGeom>
              <a:avLst/>
              <a:gdLst/>
              <a:ahLst/>
              <a:cxnLst/>
              <a:rect l="l" t="t" r="r" b="b"/>
              <a:pathLst>
                <a:path w="271780" h="297815">
                  <a:moveTo>
                    <a:pt x="152908" y="0"/>
                  </a:moveTo>
                  <a:lnTo>
                    <a:pt x="195706" y="5841"/>
                  </a:lnTo>
                  <a:lnTo>
                    <a:pt x="228219" y="18668"/>
                  </a:lnTo>
                  <a:lnTo>
                    <a:pt x="240537" y="7746"/>
                  </a:lnTo>
                  <a:lnTo>
                    <a:pt x="257810" y="7746"/>
                  </a:lnTo>
                  <a:lnTo>
                    <a:pt x="259587" y="110743"/>
                  </a:lnTo>
                  <a:lnTo>
                    <a:pt x="242189" y="110743"/>
                  </a:lnTo>
                  <a:lnTo>
                    <a:pt x="234378" y="88693"/>
                  </a:lnTo>
                  <a:lnTo>
                    <a:pt x="225806" y="69786"/>
                  </a:lnTo>
                  <a:lnTo>
                    <a:pt x="195419" y="31734"/>
                  </a:lnTo>
                  <a:lnTo>
                    <a:pt x="155575" y="19303"/>
                  </a:lnTo>
                  <a:lnTo>
                    <a:pt x="138098" y="21371"/>
                  </a:lnTo>
                  <a:lnTo>
                    <a:pt x="98933" y="52196"/>
                  </a:lnTo>
                  <a:lnTo>
                    <a:pt x="84248" y="91805"/>
                  </a:lnTo>
                  <a:lnTo>
                    <a:pt x="79375" y="144652"/>
                  </a:lnTo>
                  <a:lnTo>
                    <a:pt x="79801" y="160873"/>
                  </a:lnTo>
                  <a:lnTo>
                    <a:pt x="86106" y="202056"/>
                  </a:lnTo>
                  <a:lnTo>
                    <a:pt x="103378" y="240411"/>
                  </a:lnTo>
                  <a:lnTo>
                    <a:pt x="138707" y="265709"/>
                  </a:lnTo>
                  <a:lnTo>
                    <a:pt x="165354" y="269620"/>
                  </a:lnTo>
                  <a:lnTo>
                    <a:pt x="178879" y="268688"/>
                  </a:lnTo>
                  <a:lnTo>
                    <a:pt x="214884" y="254507"/>
                  </a:lnTo>
                  <a:lnTo>
                    <a:pt x="245316" y="223200"/>
                  </a:lnTo>
                  <a:lnTo>
                    <a:pt x="254508" y="208914"/>
                  </a:lnTo>
                  <a:lnTo>
                    <a:pt x="271525" y="219201"/>
                  </a:lnTo>
                  <a:lnTo>
                    <a:pt x="246431" y="257137"/>
                  </a:lnTo>
                  <a:lnTo>
                    <a:pt x="210343" y="283956"/>
                  </a:lnTo>
                  <a:lnTo>
                    <a:pt x="171497" y="295909"/>
                  </a:lnTo>
                  <a:lnTo>
                    <a:pt x="147319" y="297433"/>
                  </a:lnTo>
                  <a:lnTo>
                    <a:pt x="132109" y="296812"/>
                  </a:lnTo>
                  <a:lnTo>
                    <a:pt x="89408" y="287400"/>
                  </a:lnTo>
                  <a:lnTo>
                    <a:pt x="52742" y="267273"/>
                  </a:lnTo>
                  <a:lnTo>
                    <a:pt x="24701" y="237378"/>
                  </a:lnTo>
                  <a:lnTo>
                    <a:pt x="6322" y="197889"/>
                  </a:lnTo>
                  <a:lnTo>
                    <a:pt x="0" y="151383"/>
                  </a:lnTo>
                  <a:lnTo>
                    <a:pt x="714" y="135308"/>
                  </a:lnTo>
                  <a:lnTo>
                    <a:pt x="11430" y="90677"/>
                  </a:lnTo>
                  <a:lnTo>
                    <a:pt x="33718" y="52905"/>
                  </a:lnTo>
                  <a:lnTo>
                    <a:pt x="65770" y="24368"/>
                  </a:lnTo>
                  <a:lnTo>
                    <a:pt x="106634" y="6215"/>
                  </a:lnTo>
                  <a:lnTo>
                    <a:pt x="136975" y="690"/>
                  </a:lnTo>
                  <a:lnTo>
                    <a:pt x="152908" y="0"/>
                  </a:lnTo>
                  <a:close/>
                </a:path>
              </a:pathLst>
            </a:custGeom>
            <a:ln w="10668">
              <a:solidFill>
                <a:srgbClr val="4A4B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29636" y="928751"/>
              <a:ext cx="4835270" cy="26657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24302" y="923417"/>
              <a:ext cx="1294892" cy="27724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836034" y="923417"/>
              <a:ext cx="3434206" cy="219837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2103247" y="1307591"/>
            <a:ext cx="5207000" cy="405765"/>
            <a:chOff x="2103247" y="1307591"/>
            <a:chExt cx="5207000" cy="405765"/>
          </a:xfrm>
        </p:grpSpPr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108581" y="1312925"/>
              <a:ext cx="5195824" cy="39458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253608" y="1411096"/>
              <a:ext cx="2056129" cy="30175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103247" y="1307591"/>
              <a:ext cx="3034791" cy="405257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8087614" y="6574083"/>
            <a:ext cx="548005" cy="18478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100" dirty="0">
                <a:latin typeface="Georgia"/>
                <a:cs typeface="Georgia"/>
              </a:rPr>
              <a:t>слайд</a:t>
            </a:r>
            <a:r>
              <a:rPr sz="1100" spc="229" dirty="0">
                <a:latin typeface="Georgia"/>
                <a:cs typeface="Georgia"/>
              </a:rPr>
              <a:t> </a:t>
            </a:r>
            <a:r>
              <a:rPr sz="1100" spc="-50" dirty="0">
                <a:latin typeface="Georgia"/>
                <a:cs typeface="Georgia"/>
              </a:rPr>
              <a:t>3</a:t>
            </a:r>
            <a:endParaRPr sz="11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8018906" y="6443814"/>
            <a:ext cx="955675" cy="307340"/>
            <a:chOff x="8018906" y="6443814"/>
            <a:chExt cx="955675" cy="307340"/>
          </a:xfrm>
        </p:grpSpPr>
        <p:sp>
          <p:nvSpPr>
            <p:cNvPr id="4" name="object 4"/>
            <p:cNvSpPr/>
            <p:nvPr/>
          </p:nvSpPr>
          <p:spPr>
            <a:xfrm>
              <a:off x="8028431" y="6471335"/>
              <a:ext cx="936625" cy="270510"/>
            </a:xfrm>
            <a:custGeom>
              <a:avLst/>
              <a:gdLst/>
              <a:ahLst/>
              <a:cxnLst/>
              <a:rect l="l" t="t" r="r" b="b"/>
              <a:pathLst>
                <a:path w="936625" h="270509">
                  <a:moveTo>
                    <a:pt x="936117" y="0"/>
                  </a:moveTo>
                  <a:lnTo>
                    <a:pt x="934692" y="7009"/>
                  </a:lnTo>
                  <a:lnTo>
                    <a:pt x="930814" y="12733"/>
                  </a:lnTo>
                  <a:lnTo>
                    <a:pt x="925079" y="16593"/>
                  </a:lnTo>
                  <a:lnTo>
                    <a:pt x="918083" y="18008"/>
                  </a:lnTo>
                  <a:lnTo>
                    <a:pt x="8000" y="18008"/>
                  </a:lnTo>
                  <a:lnTo>
                    <a:pt x="0" y="26060"/>
                  </a:lnTo>
                  <a:lnTo>
                    <a:pt x="0" y="261973"/>
                  </a:lnTo>
                  <a:lnTo>
                    <a:pt x="8000" y="270031"/>
                  </a:lnTo>
                  <a:lnTo>
                    <a:pt x="17907" y="270031"/>
                  </a:lnTo>
                  <a:lnTo>
                    <a:pt x="24957" y="268616"/>
                  </a:lnTo>
                  <a:lnTo>
                    <a:pt x="30686" y="264759"/>
                  </a:lnTo>
                  <a:lnTo>
                    <a:pt x="34534" y="259038"/>
                  </a:lnTo>
                  <a:lnTo>
                    <a:pt x="35941" y="252031"/>
                  </a:lnTo>
                  <a:lnTo>
                    <a:pt x="35941" y="234022"/>
                  </a:lnTo>
                  <a:lnTo>
                    <a:pt x="918083" y="234022"/>
                  </a:lnTo>
                  <a:lnTo>
                    <a:pt x="925079" y="232609"/>
                  </a:lnTo>
                  <a:lnTo>
                    <a:pt x="930814" y="228753"/>
                  </a:lnTo>
                  <a:lnTo>
                    <a:pt x="934692" y="223034"/>
                  </a:lnTo>
                  <a:lnTo>
                    <a:pt x="936117" y="216027"/>
                  </a:lnTo>
                  <a:lnTo>
                    <a:pt x="936117" y="54013"/>
                  </a:lnTo>
                  <a:lnTo>
                    <a:pt x="17907" y="54013"/>
                  </a:lnTo>
                  <a:lnTo>
                    <a:pt x="17907" y="31038"/>
                  </a:lnTo>
                  <a:lnTo>
                    <a:pt x="21971" y="27000"/>
                  </a:lnTo>
                  <a:lnTo>
                    <a:pt x="936117" y="27000"/>
                  </a:lnTo>
                  <a:lnTo>
                    <a:pt x="936117" y="0"/>
                  </a:lnTo>
                  <a:close/>
                </a:path>
                <a:path w="936625" h="270509">
                  <a:moveTo>
                    <a:pt x="936117" y="27000"/>
                  </a:moveTo>
                  <a:lnTo>
                    <a:pt x="31876" y="27000"/>
                  </a:lnTo>
                  <a:lnTo>
                    <a:pt x="35941" y="31038"/>
                  </a:lnTo>
                  <a:lnTo>
                    <a:pt x="35941" y="36004"/>
                  </a:lnTo>
                  <a:lnTo>
                    <a:pt x="34534" y="43013"/>
                  </a:lnTo>
                  <a:lnTo>
                    <a:pt x="30686" y="48737"/>
                  </a:lnTo>
                  <a:lnTo>
                    <a:pt x="24957" y="52597"/>
                  </a:lnTo>
                  <a:lnTo>
                    <a:pt x="17907" y="54013"/>
                  </a:lnTo>
                  <a:lnTo>
                    <a:pt x="936117" y="54013"/>
                  </a:lnTo>
                  <a:lnTo>
                    <a:pt x="936117" y="27000"/>
                  </a:lnTo>
                  <a:close/>
                </a:path>
                <a:path w="936625" h="270509">
                  <a:moveTo>
                    <a:pt x="900049" y="4978"/>
                  </a:moveTo>
                  <a:lnTo>
                    <a:pt x="900049" y="18008"/>
                  </a:lnTo>
                  <a:lnTo>
                    <a:pt x="918083" y="18008"/>
                  </a:lnTo>
                  <a:lnTo>
                    <a:pt x="918083" y="9004"/>
                  </a:lnTo>
                  <a:lnTo>
                    <a:pt x="904113" y="9004"/>
                  </a:lnTo>
                  <a:lnTo>
                    <a:pt x="900049" y="4978"/>
                  </a:lnTo>
                  <a:close/>
                </a:path>
                <a:path w="936625" h="270509">
                  <a:moveTo>
                    <a:pt x="918083" y="4978"/>
                  </a:moveTo>
                  <a:lnTo>
                    <a:pt x="914019" y="9004"/>
                  </a:lnTo>
                  <a:lnTo>
                    <a:pt x="918083" y="9004"/>
                  </a:lnTo>
                  <a:lnTo>
                    <a:pt x="918083" y="4978"/>
                  </a:lnTo>
                  <a:close/>
                </a:path>
              </a:pathLst>
            </a:custGeom>
            <a:solidFill>
              <a:srgbClr val="D5D6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046338" y="6453339"/>
              <a:ext cx="918210" cy="72390"/>
            </a:xfrm>
            <a:custGeom>
              <a:avLst/>
              <a:gdLst/>
              <a:ahLst/>
              <a:cxnLst/>
              <a:rect l="l" t="t" r="r" b="b"/>
              <a:pathLst>
                <a:path w="918209" h="72390">
                  <a:moveTo>
                    <a:pt x="13969" y="44996"/>
                  </a:moveTo>
                  <a:lnTo>
                    <a:pt x="4063" y="44996"/>
                  </a:lnTo>
                  <a:lnTo>
                    <a:pt x="0" y="49034"/>
                  </a:lnTo>
                  <a:lnTo>
                    <a:pt x="0" y="72008"/>
                  </a:lnTo>
                  <a:lnTo>
                    <a:pt x="7050" y="70593"/>
                  </a:lnTo>
                  <a:lnTo>
                    <a:pt x="12779" y="66733"/>
                  </a:lnTo>
                  <a:lnTo>
                    <a:pt x="16627" y="61009"/>
                  </a:lnTo>
                  <a:lnTo>
                    <a:pt x="18033" y="54000"/>
                  </a:lnTo>
                  <a:lnTo>
                    <a:pt x="18033" y="49034"/>
                  </a:lnTo>
                  <a:lnTo>
                    <a:pt x="13969" y="44996"/>
                  </a:lnTo>
                  <a:close/>
                </a:path>
                <a:path w="918209" h="72390">
                  <a:moveTo>
                    <a:pt x="918209" y="17995"/>
                  </a:moveTo>
                  <a:lnTo>
                    <a:pt x="900176" y="17995"/>
                  </a:lnTo>
                  <a:lnTo>
                    <a:pt x="900176" y="36004"/>
                  </a:lnTo>
                  <a:lnTo>
                    <a:pt x="907172" y="34589"/>
                  </a:lnTo>
                  <a:lnTo>
                    <a:pt x="912907" y="30729"/>
                  </a:lnTo>
                  <a:lnTo>
                    <a:pt x="916785" y="25004"/>
                  </a:lnTo>
                  <a:lnTo>
                    <a:pt x="918209" y="17995"/>
                  </a:lnTo>
                  <a:close/>
                </a:path>
                <a:path w="918209" h="72390">
                  <a:moveTo>
                    <a:pt x="900176" y="0"/>
                  </a:moveTo>
                  <a:lnTo>
                    <a:pt x="893125" y="1413"/>
                  </a:lnTo>
                  <a:lnTo>
                    <a:pt x="887396" y="5268"/>
                  </a:lnTo>
                  <a:lnTo>
                    <a:pt x="883548" y="10988"/>
                  </a:lnTo>
                  <a:lnTo>
                    <a:pt x="882141" y="17995"/>
                  </a:lnTo>
                  <a:lnTo>
                    <a:pt x="882141" y="22974"/>
                  </a:lnTo>
                  <a:lnTo>
                    <a:pt x="886205" y="27000"/>
                  </a:lnTo>
                  <a:lnTo>
                    <a:pt x="896111" y="27000"/>
                  </a:lnTo>
                  <a:lnTo>
                    <a:pt x="900176" y="22974"/>
                  </a:lnTo>
                  <a:lnTo>
                    <a:pt x="900176" y="17995"/>
                  </a:lnTo>
                  <a:lnTo>
                    <a:pt x="918209" y="17995"/>
                  </a:lnTo>
                  <a:lnTo>
                    <a:pt x="916785" y="10988"/>
                  </a:lnTo>
                  <a:lnTo>
                    <a:pt x="912907" y="5268"/>
                  </a:lnTo>
                  <a:lnTo>
                    <a:pt x="907172" y="1413"/>
                  </a:lnTo>
                  <a:lnTo>
                    <a:pt x="900176" y="0"/>
                  </a:lnTo>
                  <a:close/>
                </a:path>
              </a:pathLst>
            </a:custGeom>
            <a:solidFill>
              <a:srgbClr val="ACAC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028431" y="6453339"/>
              <a:ext cx="936625" cy="288290"/>
            </a:xfrm>
            <a:custGeom>
              <a:avLst/>
              <a:gdLst/>
              <a:ahLst/>
              <a:cxnLst/>
              <a:rect l="l" t="t" r="r" b="b"/>
              <a:pathLst>
                <a:path w="936625" h="288290">
                  <a:moveTo>
                    <a:pt x="0" y="54000"/>
                  </a:moveTo>
                  <a:lnTo>
                    <a:pt x="0" y="44056"/>
                  </a:lnTo>
                  <a:lnTo>
                    <a:pt x="8000" y="36004"/>
                  </a:lnTo>
                  <a:lnTo>
                    <a:pt x="17907" y="36004"/>
                  </a:lnTo>
                  <a:lnTo>
                    <a:pt x="900049" y="36004"/>
                  </a:lnTo>
                  <a:lnTo>
                    <a:pt x="918083" y="0"/>
                  </a:lnTo>
                  <a:lnTo>
                    <a:pt x="925079" y="1413"/>
                  </a:lnTo>
                  <a:lnTo>
                    <a:pt x="930814" y="5268"/>
                  </a:lnTo>
                  <a:lnTo>
                    <a:pt x="934692" y="10988"/>
                  </a:lnTo>
                  <a:lnTo>
                    <a:pt x="936117" y="17995"/>
                  </a:lnTo>
                  <a:lnTo>
                    <a:pt x="936117" y="234022"/>
                  </a:lnTo>
                  <a:lnTo>
                    <a:pt x="934692" y="241029"/>
                  </a:lnTo>
                  <a:lnTo>
                    <a:pt x="930814" y="246749"/>
                  </a:lnTo>
                  <a:lnTo>
                    <a:pt x="925079" y="250605"/>
                  </a:lnTo>
                  <a:lnTo>
                    <a:pt x="918083" y="252018"/>
                  </a:lnTo>
                  <a:lnTo>
                    <a:pt x="35941" y="252018"/>
                  </a:lnTo>
                  <a:lnTo>
                    <a:pt x="35941" y="270027"/>
                  </a:lnTo>
                  <a:lnTo>
                    <a:pt x="34534" y="277033"/>
                  </a:lnTo>
                  <a:lnTo>
                    <a:pt x="30686" y="282755"/>
                  </a:lnTo>
                  <a:lnTo>
                    <a:pt x="24957" y="286612"/>
                  </a:lnTo>
                  <a:lnTo>
                    <a:pt x="17907" y="288027"/>
                  </a:lnTo>
                  <a:lnTo>
                    <a:pt x="8000" y="288027"/>
                  </a:lnTo>
                  <a:lnTo>
                    <a:pt x="0" y="279968"/>
                  </a:lnTo>
                  <a:lnTo>
                    <a:pt x="0" y="270027"/>
                  </a:lnTo>
                  <a:lnTo>
                    <a:pt x="0" y="54000"/>
                  </a:lnTo>
                  <a:close/>
                </a:path>
                <a:path w="936625" h="288290">
                  <a:moveTo>
                    <a:pt x="900049" y="36004"/>
                  </a:moveTo>
                  <a:lnTo>
                    <a:pt x="918083" y="36004"/>
                  </a:lnTo>
                  <a:lnTo>
                    <a:pt x="925079" y="34589"/>
                  </a:lnTo>
                  <a:lnTo>
                    <a:pt x="930814" y="30729"/>
                  </a:lnTo>
                  <a:lnTo>
                    <a:pt x="934692" y="25004"/>
                  </a:lnTo>
                  <a:lnTo>
                    <a:pt x="936117" y="17995"/>
                  </a:lnTo>
                </a:path>
                <a:path w="936625" h="288290">
                  <a:moveTo>
                    <a:pt x="918083" y="36004"/>
                  </a:moveTo>
                  <a:lnTo>
                    <a:pt x="918083" y="17995"/>
                  </a:lnTo>
                  <a:lnTo>
                    <a:pt x="918083" y="22974"/>
                  </a:lnTo>
                  <a:lnTo>
                    <a:pt x="914019" y="27000"/>
                  </a:lnTo>
                  <a:lnTo>
                    <a:pt x="909066" y="27000"/>
                  </a:lnTo>
                  <a:lnTo>
                    <a:pt x="904113" y="27000"/>
                  </a:lnTo>
                  <a:lnTo>
                    <a:pt x="900049" y="22974"/>
                  </a:lnTo>
                  <a:lnTo>
                    <a:pt x="900049" y="17995"/>
                  </a:lnTo>
                </a:path>
                <a:path w="936625" h="288290">
                  <a:moveTo>
                    <a:pt x="17907" y="72008"/>
                  </a:moveTo>
                  <a:lnTo>
                    <a:pt x="17907" y="54000"/>
                  </a:lnTo>
                  <a:lnTo>
                    <a:pt x="17907" y="49034"/>
                  </a:lnTo>
                  <a:lnTo>
                    <a:pt x="21971" y="44996"/>
                  </a:lnTo>
                  <a:lnTo>
                    <a:pt x="26924" y="44996"/>
                  </a:lnTo>
                  <a:lnTo>
                    <a:pt x="31876" y="44996"/>
                  </a:lnTo>
                  <a:lnTo>
                    <a:pt x="35941" y="49034"/>
                  </a:lnTo>
                  <a:lnTo>
                    <a:pt x="35941" y="54000"/>
                  </a:lnTo>
                  <a:lnTo>
                    <a:pt x="34534" y="61009"/>
                  </a:lnTo>
                  <a:lnTo>
                    <a:pt x="30686" y="66733"/>
                  </a:lnTo>
                  <a:lnTo>
                    <a:pt x="24957" y="70593"/>
                  </a:lnTo>
                  <a:lnTo>
                    <a:pt x="17907" y="72008"/>
                  </a:lnTo>
                  <a:lnTo>
                    <a:pt x="8000" y="72008"/>
                  </a:lnTo>
                  <a:lnTo>
                    <a:pt x="0" y="63944"/>
                  </a:lnTo>
                  <a:lnTo>
                    <a:pt x="0" y="54000"/>
                  </a:lnTo>
                </a:path>
                <a:path w="936625" h="288290">
                  <a:moveTo>
                    <a:pt x="35941" y="54000"/>
                  </a:moveTo>
                  <a:lnTo>
                    <a:pt x="35941" y="252018"/>
                  </a:lnTo>
                </a:path>
              </a:pathLst>
            </a:custGeom>
            <a:ln w="19050">
              <a:solidFill>
                <a:srgbClr val="D5D6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219200" y="1097280"/>
            <a:ext cx="6276975" cy="1260475"/>
            <a:chOff x="1219200" y="1097280"/>
            <a:chExt cx="6276975" cy="1260475"/>
          </a:xfrm>
        </p:grpSpPr>
        <p:sp>
          <p:nvSpPr>
            <p:cNvPr id="8" name="object 8"/>
            <p:cNvSpPr/>
            <p:nvPr/>
          </p:nvSpPr>
          <p:spPr>
            <a:xfrm>
              <a:off x="1228725" y="1114425"/>
              <a:ext cx="6257925" cy="1143000"/>
            </a:xfrm>
            <a:custGeom>
              <a:avLst/>
              <a:gdLst/>
              <a:ahLst/>
              <a:cxnLst/>
              <a:rect l="l" t="t" r="r" b="b"/>
              <a:pathLst>
                <a:path w="6257925" h="1143000">
                  <a:moveTo>
                    <a:pt x="0" y="190500"/>
                  </a:moveTo>
                  <a:lnTo>
                    <a:pt x="5034" y="146837"/>
                  </a:lnTo>
                  <a:lnTo>
                    <a:pt x="19372" y="106746"/>
                  </a:lnTo>
                  <a:lnTo>
                    <a:pt x="41867" y="71374"/>
                  </a:lnTo>
                  <a:lnTo>
                    <a:pt x="71374" y="41867"/>
                  </a:lnTo>
                  <a:lnTo>
                    <a:pt x="106746" y="19372"/>
                  </a:lnTo>
                  <a:lnTo>
                    <a:pt x="146837" y="5034"/>
                  </a:lnTo>
                  <a:lnTo>
                    <a:pt x="190500" y="0"/>
                  </a:lnTo>
                  <a:lnTo>
                    <a:pt x="6067425" y="0"/>
                  </a:lnTo>
                  <a:lnTo>
                    <a:pt x="6111087" y="5034"/>
                  </a:lnTo>
                  <a:lnTo>
                    <a:pt x="6151178" y="19372"/>
                  </a:lnTo>
                  <a:lnTo>
                    <a:pt x="6186550" y="41867"/>
                  </a:lnTo>
                  <a:lnTo>
                    <a:pt x="6216057" y="71374"/>
                  </a:lnTo>
                  <a:lnTo>
                    <a:pt x="6238552" y="106746"/>
                  </a:lnTo>
                  <a:lnTo>
                    <a:pt x="6252890" y="146837"/>
                  </a:lnTo>
                  <a:lnTo>
                    <a:pt x="6257925" y="190500"/>
                  </a:lnTo>
                  <a:lnTo>
                    <a:pt x="6257925" y="952500"/>
                  </a:lnTo>
                  <a:lnTo>
                    <a:pt x="6252890" y="996162"/>
                  </a:lnTo>
                  <a:lnTo>
                    <a:pt x="6238552" y="1036253"/>
                  </a:lnTo>
                  <a:lnTo>
                    <a:pt x="6216057" y="1071625"/>
                  </a:lnTo>
                  <a:lnTo>
                    <a:pt x="6186550" y="1101132"/>
                  </a:lnTo>
                  <a:lnTo>
                    <a:pt x="6151178" y="1123627"/>
                  </a:lnTo>
                  <a:lnTo>
                    <a:pt x="6111087" y="1137965"/>
                  </a:lnTo>
                  <a:lnTo>
                    <a:pt x="6067425" y="1143000"/>
                  </a:lnTo>
                  <a:lnTo>
                    <a:pt x="190500" y="1143000"/>
                  </a:lnTo>
                  <a:lnTo>
                    <a:pt x="146837" y="1137965"/>
                  </a:lnTo>
                  <a:lnTo>
                    <a:pt x="106746" y="1123627"/>
                  </a:lnTo>
                  <a:lnTo>
                    <a:pt x="71374" y="1101132"/>
                  </a:lnTo>
                  <a:lnTo>
                    <a:pt x="41867" y="1071625"/>
                  </a:lnTo>
                  <a:lnTo>
                    <a:pt x="19372" y="1036253"/>
                  </a:lnTo>
                  <a:lnTo>
                    <a:pt x="5034" y="996162"/>
                  </a:lnTo>
                  <a:lnTo>
                    <a:pt x="0" y="952500"/>
                  </a:lnTo>
                  <a:lnTo>
                    <a:pt x="0" y="190500"/>
                  </a:lnTo>
                  <a:close/>
                </a:path>
              </a:pathLst>
            </a:custGeom>
            <a:ln w="19050">
              <a:solidFill>
                <a:srgbClr val="4380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45843" y="1245235"/>
              <a:ext cx="4017264" cy="26949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56360" y="1097280"/>
              <a:ext cx="4472940" cy="58978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68771" y="1315212"/>
              <a:ext cx="1520189" cy="19951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90971" y="1097280"/>
              <a:ext cx="1944624" cy="58978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03679" y="1589151"/>
              <a:ext cx="5706491" cy="26085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25879" y="1432560"/>
              <a:ext cx="6138672" cy="58978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97075" y="1915794"/>
              <a:ext cx="2836164" cy="21335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28800" y="1767840"/>
              <a:ext cx="3256788" cy="58978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925059" y="1985772"/>
              <a:ext cx="1768983" cy="19951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747259" y="1767840"/>
              <a:ext cx="2139695" cy="589788"/>
            </a:xfrm>
            <a:prstGeom prst="rect">
              <a:avLst/>
            </a:prstGeom>
          </p:spPr>
        </p:pic>
      </p:grpSp>
      <p:pic>
        <p:nvPicPr>
          <p:cNvPr id="19" name="object 1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56470" y="2520667"/>
            <a:ext cx="3083092" cy="1557643"/>
          </a:xfrm>
          <a:prstGeom prst="rect">
            <a:avLst/>
          </a:prstGeom>
        </p:spPr>
      </p:pic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266571" y="2566238"/>
            <a:ext cx="225044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</a:rPr>
              <a:t>осуществление</a:t>
            </a:r>
            <a:endParaRPr sz="1800"/>
          </a:p>
          <a:p>
            <a:pPr marL="12700" marR="5080" indent="1905" algn="ctr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</a:rPr>
              <a:t>организационно- </a:t>
            </a:r>
            <a:r>
              <a:rPr sz="1800" dirty="0">
                <a:solidFill>
                  <a:srgbClr val="FFFFFF"/>
                </a:solidFill>
              </a:rPr>
              <a:t>распорядительных</a:t>
            </a:r>
            <a:r>
              <a:rPr sz="1800" spc="-40" dirty="0">
                <a:solidFill>
                  <a:srgbClr val="FFFFFF"/>
                </a:solidFill>
              </a:rPr>
              <a:t> </a:t>
            </a:r>
            <a:r>
              <a:rPr sz="1800" spc="-50" dirty="0">
                <a:solidFill>
                  <a:srgbClr val="FFFFFF"/>
                </a:solidFill>
              </a:rPr>
              <a:t>и </a:t>
            </a:r>
            <a:r>
              <a:rPr sz="1800" spc="-10" dirty="0">
                <a:solidFill>
                  <a:srgbClr val="FFFFFF"/>
                </a:solidFill>
              </a:rPr>
              <a:t>административно-</a:t>
            </a:r>
            <a:endParaRPr sz="1800"/>
          </a:p>
        </p:txBody>
      </p:sp>
      <p:pic>
        <p:nvPicPr>
          <p:cNvPr id="21" name="object 2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56470" y="4137659"/>
            <a:ext cx="3083078" cy="2176272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1057757" y="3663772"/>
            <a:ext cx="2672080" cy="2340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хозяйственных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функций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2000">
              <a:latin typeface="Georgia"/>
              <a:cs typeface="Georgia"/>
            </a:endParaRPr>
          </a:p>
          <a:p>
            <a:pPr marL="64135" marR="55880" indent="-1270" algn="ctr">
              <a:lnSpc>
                <a:spcPct val="100000"/>
              </a:lnSpc>
              <a:spcBef>
                <a:spcPts val="1190"/>
              </a:spcBef>
            </a:pP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принятие</a:t>
            </a:r>
            <a:r>
              <a:rPr sz="1500" spc="-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решений</a:t>
            </a:r>
            <a:r>
              <a:rPr sz="15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Georgia"/>
                <a:cs typeface="Georgia"/>
              </a:rPr>
              <a:t>по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кадровым,</a:t>
            </a:r>
            <a:r>
              <a:rPr sz="15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организационно-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техническим,</a:t>
            </a:r>
            <a:r>
              <a:rPr sz="1500" spc="-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финансовым, материально-техническим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или</a:t>
            </a:r>
            <a:r>
              <a:rPr sz="1500" spc="-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иным 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вопросам</a:t>
            </a:r>
            <a:endParaRPr sz="1500">
              <a:latin typeface="Georgia"/>
              <a:cs typeface="Georgia"/>
            </a:endParaRPr>
          </a:p>
          <a:p>
            <a:pPr marL="414655" marR="408305" indent="-1270" algn="ctr">
              <a:lnSpc>
                <a:spcPct val="100000"/>
              </a:lnSpc>
            </a:pP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в</a:t>
            </a:r>
            <a:r>
              <a:rPr sz="15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отношении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вышеуказанных</a:t>
            </a:r>
            <a:r>
              <a:rPr sz="15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spc="-25" dirty="0">
                <a:solidFill>
                  <a:srgbClr val="FFFFFF"/>
                </a:solidFill>
                <a:latin typeface="Georgia"/>
                <a:cs typeface="Georgia"/>
              </a:rPr>
              <a:t>лиц</a:t>
            </a:r>
            <a:endParaRPr sz="1500">
              <a:latin typeface="Georgia"/>
              <a:cs typeface="Georgia"/>
            </a:endParaRPr>
          </a:p>
        </p:txBody>
      </p:sp>
      <p:pic>
        <p:nvPicPr>
          <p:cNvPr id="23" name="object 2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687806" y="2538966"/>
            <a:ext cx="3083078" cy="1557562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4902200" y="2630551"/>
            <a:ext cx="2646680" cy="1306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Georgia"/>
                <a:cs typeface="Georgia"/>
              </a:rPr>
              <a:t>заключение</a:t>
            </a:r>
            <a:r>
              <a:rPr sz="1400" spc="-6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государственных </a:t>
            </a:r>
            <a:r>
              <a:rPr sz="1400" dirty="0">
                <a:latin typeface="Georgia"/>
                <a:cs typeface="Georgia"/>
              </a:rPr>
              <a:t>контрактов</a:t>
            </a:r>
            <a:r>
              <a:rPr sz="1400" spc="-6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на</a:t>
            </a:r>
            <a:r>
              <a:rPr sz="1400" spc="-4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выполнение </a:t>
            </a:r>
            <a:r>
              <a:rPr sz="1400" dirty="0">
                <a:latin typeface="Georgia"/>
                <a:cs typeface="Georgia"/>
              </a:rPr>
              <a:t>работ</a:t>
            </a:r>
            <a:r>
              <a:rPr sz="1400" spc="-4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или</a:t>
            </a:r>
            <a:r>
              <a:rPr sz="1400" spc="-1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оказание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услуг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spc="-50" dirty="0">
                <a:latin typeface="Georgia"/>
                <a:cs typeface="Georgia"/>
              </a:rPr>
              <a:t>с </a:t>
            </a:r>
            <a:r>
              <a:rPr sz="1400" spc="-10" dirty="0">
                <a:latin typeface="Georgia"/>
                <a:cs typeface="Georgia"/>
              </a:rPr>
              <a:t>исполнителями,</a:t>
            </a:r>
            <a:r>
              <a:rPr sz="1400" spc="3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являющимися </a:t>
            </a:r>
            <a:r>
              <a:rPr sz="1400" dirty="0">
                <a:latin typeface="Georgia"/>
                <a:cs typeface="Georgia"/>
              </a:rPr>
              <a:t>родственниками</a:t>
            </a:r>
            <a:r>
              <a:rPr sz="1400" spc="-5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или</a:t>
            </a:r>
            <a:r>
              <a:rPr sz="1400" spc="-3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иными </a:t>
            </a:r>
            <a:r>
              <a:rPr sz="1400" dirty="0">
                <a:latin typeface="Georgia"/>
                <a:cs typeface="Georgia"/>
              </a:rPr>
              <a:t>близкими</a:t>
            </a:r>
            <a:r>
              <a:rPr sz="1400" spc="-40" dirty="0">
                <a:latin typeface="Georgia"/>
                <a:cs typeface="Georgia"/>
              </a:rPr>
              <a:t> </a:t>
            </a:r>
            <a:r>
              <a:rPr sz="1400" dirty="0">
                <a:latin typeface="Georgia"/>
                <a:cs typeface="Georgia"/>
              </a:rPr>
              <a:t>лицами</a:t>
            </a:r>
            <a:r>
              <a:rPr sz="1400" spc="-4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работника</a:t>
            </a:r>
            <a:endParaRPr sz="1400">
              <a:latin typeface="Georgia"/>
              <a:cs typeface="Georgia"/>
            </a:endParaRPr>
          </a:p>
        </p:txBody>
      </p:sp>
      <p:pic>
        <p:nvPicPr>
          <p:cNvPr id="25" name="object 2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786870" y="4137659"/>
            <a:ext cx="3000779" cy="2176272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5016246" y="4202684"/>
            <a:ext cx="2539365" cy="19767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Georgia"/>
                <a:cs typeface="Georgia"/>
              </a:rPr>
              <a:t>наличие</a:t>
            </a:r>
            <a:endParaRPr sz="1600">
              <a:latin typeface="Georgia"/>
              <a:cs typeface="Georgia"/>
            </a:endParaRPr>
          </a:p>
          <a:p>
            <a:pPr marL="12700" marR="5080" algn="ctr">
              <a:lnSpc>
                <a:spcPct val="100000"/>
              </a:lnSpc>
            </a:pPr>
            <a:r>
              <a:rPr sz="1600" spc="-10" dirty="0">
                <a:latin typeface="Georgia"/>
                <a:cs typeface="Georgia"/>
              </a:rPr>
              <a:t>подконтрольности</a:t>
            </a:r>
            <a:r>
              <a:rPr sz="1600" dirty="0">
                <a:latin typeface="Georgia"/>
                <a:cs typeface="Georgia"/>
              </a:rPr>
              <a:t> и</a:t>
            </a:r>
            <a:r>
              <a:rPr sz="1600" spc="-30" dirty="0">
                <a:latin typeface="Georgia"/>
                <a:cs typeface="Georgia"/>
              </a:rPr>
              <a:t> </a:t>
            </a:r>
            <a:r>
              <a:rPr sz="1600" spc="-20" dirty="0">
                <a:latin typeface="Georgia"/>
                <a:cs typeface="Georgia"/>
              </a:rPr>
              <a:t>(или) </a:t>
            </a:r>
            <a:r>
              <a:rPr sz="1600" dirty="0">
                <a:latin typeface="Georgia"/>
                <a:cs typeface="Georgia"/>
              </a:rPr>
              <a:t>прямой</a:t>
            </a:r>
            <a:r>
              <a:rPr sz="1600" spc="-7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подчиненности </a:t>
            </a:r>
            <a:r>
              <a:rPr sz="1600" dirty="0">
                <a:latin typeface="Georgia"/>
                <a:cs typeface="Georgia"/>
              </a:rPr>
              <a:t>между</a:t>
            </a:r>
            <a:r>
              <a:rPr sz="1600" spc="-4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работниками</a:t>
            </a:r>
            <a:endParaRPr sz="1600">
              <a:latin typeface="Georgia"/>
              <a:cs typeface="Georgia"/>
            </a:endParaRPr>
          </a:p>
          <a:p>
            <a:pPr marL="478790" marR="471805" indent="147320" algn="just">
              <a:lnSpc>
                <a:spcPct val="100000"/>
              </a:lnSpc>
            </a:pPr>
            <a:r>
              <a:rPr sz="1600" spc="-10" dirty="0">
                <a:latin typeface="Georgia"/>
                <a:cs typeface="Georgia"/>
              </a:rPr>
              <a:t>организации, являющимися родственниками</a:t>
            </a:r>
            <a:endParaRPr sz="1600">
              <a:latin typeface="Georgia"/>
              <a:cs typeface="Georgia"/>
            </a:endParaRPr>
          </a:p>
          <a:p>
            <a:pPr marL="356870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latin typeface="Georgia"/>
                <a:cs typeface="Georgia"/>
              </a:rPr>
              <a:t>(свойственниками)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/>
              <a:t>слайд</a:t>
            </a:r>
            <a:r>
              <a:rPr spc="229" dirty="0"/>
              <a:t> </a:t>
            </a:r>
            <a:fld id="{81D60167-4931-47E6-BA6A-407CBD079E47}" type="slidenum">
              <a:rPr spc="-50" dirty="0"/>
              <a:pPr marL="12700">
                <a:lnSpc>
                  <a:spcPct val="100000"/>
                </a:lnSpc>
                <a:spcBef>
                  <a:spcPts val="10"/>
                </a:spcBef>
              </a:pPr>
              <a:t>4</a:t>
            </a:fld>
            <a:endParaRPr spc="-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8018906" y="6407302"/>
            <a:ext cx="955675" cy="307340"/>
            <a:chOff x="8018906" y="6407302"/>
            <a:chExt cx="955675" cy="307340"/>
          </a:xfrm>
        </p:grpSpPr>
        <p:sp>
          <p:nvSpPr>
            <p:cNvPr id="4" name="object 4"/>
            <p:cNvSpPr/>
            <p:nvPr/>
          </p:nvSpPr>
          <p:spPr>
            <a:xfrm>
              <a:off x="8028431" y="6434823"/>
              <a:ext cx="936625" cy="270510"/>
            </a:xfrm>
            <a:custGeom>
              <a:avLst/>
              <a:gdLst/>
              <a:ahLst/>
              <a:cxnLst/>
              <a:rect l="l" t="t" r="r" b="b"/>
              <a:pathLst>
                <a:path w="936625" h="270509">
                  <a:moveTo>
                    <a:pt x="936117" y="0"/>
                  </a:moveTo>
                  <a:lnTo>
                    <a:pt x="934692" y="7009"/>
                  </a:lnTo>
                  <a:lnTo>
                    <a:pt x="930814" y="12733"/>
                  </a:lnTo>
                  <a:lnTo>
                    <a:pt x="925079" y="16593"/>
                  </a:lnTo>
                  <a:lnTo>
                    <a:pt x="918083" y="18008"/>
                  </a:lnTo>
                  <a:lnTo>
                    <a:pt x="8000" y="18008"/>
                  </a:lnTo>
                  <a:lnTo>
                    <a:pt x="0" y="26073"/>
                  </a:lnTo>
                  <a:lnTo>
                    <a:pt x="0" y="261975"/>
                  </a:lnTo>
                  <a:lnTo>
                    <a:pt x="8000" y="270040"/>
                  </a:lnTo>
                  <a:lnTo>
                    <a:pt x="17907" y="270040"/>
                  </a:lnTo>
                  <a:lnTo>
                    <a:pt x="24957" y="268624"/>
                  </a:lnTo>
                  <a:lnTo>
                    <a:pt x="30686" y="264764"/>
                  </a:lnTo>
                  <a:lnTo>
                    <a:pt x="34534" y="259040"/>
                  </a:lnTo>
                  <a:lnTo>
                    <a:pt x="35941" y="252031"/>
                  </a:lnTo>
                  <a:lnTo>
                    <a:pt x="35941" y="234035"/>
                  </a:lnTo>
                  <a:lnTo>
                    <a:pt x="918083" y="234035"/>
                  </a:lnTo>
                  <a:lnTo>
                    <a:pt x="925079" y="232620"/>
                  </a:lnTo>
                  <a:lnTo>
                    <a:pt x="930814" y="228760"/>
                  </a:lnTo>
                  <a:lnTo>
                    <a:pt x="934692" y="223036"/>
                  </a:lnTo>
                  <a:lnTo>
                    <a:pt x="936117" y="216027"/>
                  </a:lnTo>
                  <a:lnTo>
                    <a:pt x="936117" y="54013"/>
                  </a:lnTo>
                  <a:lnTo>
                    <a:pt x="17907" y="54013"/>
                  </a:lnTo>
                  <a:lnTo>
                    <a:pt x="17907" y="31038"/>
                  </a:lnTo>
                  <a:lnTo>
                    <a:pt x="21971" y="27012"/>
                  </a:lnTo>
                  <a:lnTo>
                    <a:pt x="936117" y="27012"/>
                  </a:lnTo>
                  <a:lnTo>
                    <a:pt x="936117" y="0"/>
                  </a:lnTo>
                  <a:close/>
                </a:path>
                <a:path w="936625" h="270509">
                  <a:moveTo>
                    <a:pt x="936117" y="27012"/>
                  </a:moveTo>
                  <a:lnTo>
                    <a:pt x="31876" y="27012"/>
                  </a:lnTo>
                  <a:lnTo>
                    <a:pt x="35941" y="31038"/>
                  </a:lnTo>
                  <a:lnTo>
                    <a:pt x="35941" y="36004"/>
                  </a:lnTo>
                  <a:lnTo>
                    <a:pt x="34534" y="43013"/>
                  </a:lnTo>
                  <a:lnTo>
                    <a:pt x="30686" y="48737"/>
                  </a:lnTo>
                  <a:lnTo>
                    <a:pt x="24957" y="52597"/>
                  </a:lnTo>
                  <a:lnTo>
                    <a:pt x="17907" y="54013"/>
                  </a:lnTo>
                  <a:lnTo>
                    <a:pt x="936117" y="54013"/>
                  </a:lnTo>
                  <a:lnTo>
                    <a:pt x="936117" y="27012"/>
                  </a:lnTo>
                  <a:close/>
                </a:path>
                <a:path w="936625" h="270509">
                  <a:moveTo>
                    <a:pt x="900049" y="4978"/>
                  </a:moveTo>
                  <a:lnTo>
                    <a:pt x="900049" y="18008"/>
                  </a:lnTo>
                  <a:lnTo>
                    <a:pt x="918083" y="18008"/>
                  </a:lnTo>
                  <a:lnTo>
                    <a:pt x="918083" y="9004"/>
                  </a:lnTo>
                  <a:lnTo>
                    <a:pt x="904113" y="9004"/>
                  </a:lnTo>
                  <a:lnTo>
                    <a:pt x="900049" y="4978"/>
                  </a:lnTo>
                  <a:close/>
                </a:path>
                <a:path w="936625" h="270509">
                  <a:moveTo>
                    <a:pt x="918083" y="4978"/>
                  </a:moveTo>
                  <a:lnTo>
                    <a:pt x="914019" y="9004"/>
                  </a:lnTo>
                  <a:lnTo>
                    <a:pt x="918083" y="9004"/>
                  </a:lnTo>
                  <a:lnTo>
                    <a:pt x="918083" y="4978"/>
                  </a:lnTo>
                  <a:close/>
                </a:path>
              </a:pathLst>
            </a:custGeom>
            <a:solidFill>
              <a:srgbClr val="D5D6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046338" y="6416827"/>
              <a:ext cx="918210" cy="72390"/>
            </a:xfrm>
            <a:custGeom>
              <a:avLst/>
              <a:gdLst/>
              <a:ahLst/>
              <a:cxnLst/>
              <a:rect l="l" t="t" r="r" b="b"/>
              <a:pathLst>
                <a:path w="918209" h="72389">
                  <a:moveTo>
                    <a:pt x="13969" y="45008"/>
                  </a:moveTo>
                  <a:lnTo>
                    <a:pt x="4063" y="45008"/>
                  </a:lnTo>
                  <a:lnTo>
                    <a:pt x="0" y="49034"/>
                  </a:lnTo>
                  <a:lnTo>
                    <a:pt x="0" y="72008"/>
                  </a:lnTo>
                  <a:lnTo>
                    <a:pt x="7050" y="70593"/>
                  </a:lnTo>
                  <a:lnTo>
                    <a:pt x="12779" y="66733"/>
                  </a:lnTo>
                  <a:lnTo>
                    <a:pt x="16627" y="61009"/>
                  </a:lnTo>
                  <a:lnTo>
                    <a:pt x="18033" y="54000"/>
                  </a:lnTo>
                  <a:lnTo>
                    <a:pt x="18033" y="49034"/>
                  </a:lnTo>
                  <a:lnTo>
                    <a:pt x="13969" y="45008"/>
                  </a:lnTo>
                  <a:close/>
                </a:path>
                <a:path w="918209" h="72389">
                  <a:moveTo>
                    <a:pt x="918209" y="17995"/>
                  </a:moveTo>
                  <a:lnTo>
                    <a:pt x="900176" y="17995"/>
                  </a:lnTo>
                  <a:lnTo>
                    <a:pt x="900176" y="36004"/>
                  </a:lnTo>
                  <a:lnTo>
                    <a:pt x="907172" y="34589"/>
                  </a:lnTo>
                  <a:lnTo>
                    <a:pt x="912907" y="30729"/>
                  </a:lnTo>
                  <a:lnTo>
                    <a:pt x="916785" y="25004"/>
                  </a:lnTo>
                  <a:lnTo>
                    <a:pt x="918209" y="17995"/>
                  </a:lnTo>
                  <a:close/>
                </a:path>
                <a:path w="918209" h="72389">
                  <a:moveTo>
                    <a:pt x="900176" y="0"/>
                  </a:moveTo>
                  <a:lnTo>
                    <a:pt x="893125" y="1415"/>
                  </a:lnTo>
                  <a:lnTo>
                    <a:pt x="887396" y="5273"/>
                  </a:lnTo>
                  <a:lnTo>
                    <a:pt x="883548" y="10994"/>
                  </a:lnTo>
                  <a:lnTo>
                    <a:pt x="882141" y="17995"/>
                  </a:lnTo>
                  <a:lnTo>
                    <a:pt x="882141" y="22974"/>
                  </a:lnTo>
                  <a:lnTo>
                    <a:pt x="886205" y="27000"/>
                  </a:lnTo>
                  <a:lnTo>
                    <a:pt x="896111" y="27000"/>
                  </a:lnTo>
                  <a:lnTo>
                    <a:pt x="900176" y="22974"/>
                  </a:lnTo>
                  <a:lnTo>
                    <a:pt x="900176" y="17995"/>
                  </a:lnTo>
                  <a:lnTo>
                    <a:pt x="918209" y="17995"/>
                  </a:lnTo>
                  <a:lnTo>
                    <a:pt x="916785" y="10994"/>
                  </a:lnTo>
                  <a:lnTo>
                    <a:pt x="912907" y="5273"/>
                  </a:lnTo>
                  <a:lnTo>
                    <a:pt x="907172" y="1415"/>
                  </a:lnTo>
                  <a:lnTo>
                    <a:pt x="900176" y="0"/>
                  </a:lnTo>
                  <a:close/>
                </a:path>
              </a:pathLst>
            </a:custGeom>
            <a:solidFill>
              <a:srgbClr val="ACAC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028431" y="6416827"/>
              <a:ext cx="936625" cy="288290"/>
            </a:xfrm>
            <a:custGeom>
              <a:avLst/>
              <a:gdLst/>
              <a:ahLst/>
              <a:cxnLst/>
              <a:rect l="l" t="t" r="r" b="b"/>
              <a:pathLst>
                <a:path w="936625" h="288290">
                  <a:moveTo>
                    <a:pt x="0" y="54000"/>
                  </a:moveTo>
                  <a:lnTo>
                    <a:pt x="0" y="44068"/>
                  </a:lnTo>
                  <a:lnTo>
                    <a:pt x="8000" y="36004"/>
                  </a:lnTo>
                  <a:lnTo>
                    <a:pt x="17907" y="36004"/>
                  </a:lnTo>
                  <a:lnTo>
                    <a:pt x="900049" y="36004"/>
                  </a:lnTo>
                  <a:lnTo>
                    <a:pt x="918083" y="0"/>
                  </a:lnTo>
                  <a:lnTo>
                    <a:pt x="925079" y="1415"/>
                  </a:lnTo>
                  <a:lnTo>
                    <a:pt x="930814" y="5273"/>
                  </a:lnTo>
                  <a:lnTo>
                    <a:pt x="934692" y="10994"/>
                  </a:lnTo>
                  <a:lnTo>
                    <a:pt x="936117" y="17995"/>
                  </a:lnTo>
                  <a:lnTo>
                    <a:pt x="936117" y="234022"/>
                  </a:lnTo>
                  <a:lnTo>
                    <a:pt x="934692" y="241031"/>
                  </a:lnTo>
                  <a:lnTo>
                    <a:pt x="930814" y="246756"/>
                  </a:lnTo>
                  <a:lnTo>
                    <a:pt x="925079" y="250616"/>
                  </a:lnTo>
                  <a:lnTo>
                    <a:pt x="918083" y="252031"/>
                  </a:lnTo>
                  <a:lnTo>
                    <a:pt x="35941" y="252031"/>
                  </a:lnTo>
                  <a:lnTo>
                    <a:pt x="35941" y="270027"/>
                  </a:lnTo>
                  <a:lnTo>
                    <a:pt x="34534" y="277036"/>
                  </a:lnTo>
                  <a:lnTo>
                    <a:pt x="30686" y="282760"/>
                  </a:lnTo>
                  <a:lnTo>
                    <a:pt x="24957" y="286620"/>
                  </a:lnTo>
                  <a:lnTo>
                    <a:pt x="17907" y="288036"/>
                  </a:lnTo>
                  <a:lnTo>
                    <a:pt x="8000" y="288036"/>
                  </a:lnTo>
                  <a:lnTo>
                    <a:pt x="0" y="279971"/>
                  </a:lnTo>
                  <a:lnTo>
                    <a:pt x="0" y="270027"/>
                  </a:lnTo>
                  <a:lnTo>
                    <a:pt x="0" y="54000"/>
                  </a:lnTo>
                  <a:close/>
                </a:path>
                <a:path w="936625" h="288290">
                  <a:moveTo>
                    <a:pt x="900049" y="36004"/>
                  </a:moveTo>
                  <a:lnTo>
                    <a:pt x="918083" y="36004"/>
                  </a:lnTo>
                  <a:lnTo>
                    <a:pt x="925079" y="34589"/>
                  </a:lnTo>
                  <a:lnTo>
                    <a:pt x="930814" y="30729"/>
                  </a:lnTo>
                  <a:lnTo>
                    <a:pt x="934692" y="25004"/>
                  </a:lnTo>
                  <a:lnTo>
                    <a:pt x="936117" y="17995"/>
                  </a:lnTo>
                </a:path>
                <a:path w="936625" h="288290">
                  <a:moveTo>
                    <a:pt x="918083" y="36004"/>
                  </a:moveTo>
                  <a:lnTo>
                    <a:pt x="918083" y="17995"/>
                  </a:lnTo>
                  <a:lnTo>
                    <a:pt x="918083" y="22974"/>
                  </a:lnTo>
                  <a:lnTo>
                    <a:pt x="914019" y="27000"/>
                  </a:lnTo>
                  <a:lnTo>
                    <a:pt x="909066" y="27000"/>
                  </a:lnTo>
                  <a:lnTo>
                    <a:pt x="904113" y="27000"/>
                  </a:lnTo>
                  <a:lnTo>
                    <a:pt x="900049" y="22974"/>
                  </a:lnTo>
                  <a:lnTo>
                    <a:pt x="900049" y="17995"/>
                  </a:lnTo>
                </a:path>
                <a:path w="936625" h="288290">
                  <a:moveTo>
                    <a:pt x="17907" y="72008"/>
                  </a:moveTo>
                  <a:lnTo>
                    <a:pt x="17907" y="54000"/>
                  </a:lnTo>
                  <a:lnTo>
                    <a:pt x="17907" y="49034"/>
                  </a:lnTo>
                  <a:lnTo>
                    <a:pt x="21971" y="45008"/>
                  </a:lnTo>
                  <a:lnTo>
                    <a:pt x="26924" y="45008"/>
                  </a:lnTo>
                  <a:lnTo>
                    <a:pt x="31876" y="45008"/>
                  </a:lnTo>
                  <a:lnTo>
                    <a:pt x="35941" y="49034"/>
                  </a:lnTo>
                  <a:lnTo>
                    <a:pt x="35941" y="54000"/>
                  </a:lnTo>
                  <a:lnTo>
                    <a:pt x="34534" y="61009"/>
                  </a:lnTo>
                  <a:lnTo>
                    <a:pt x="30686" y="66733"/>
                  </a:lnTo>
                  <a:lnTo>
                    <a:pt x="24957" y="70593"/>
                  </a:lnTo>
                  <a:lnTo>
                    <a:pt x="17907" y="72008"/>
                  </a:lnTo>
                  <a:lnTo>
                    <a:pt x="8000" y="72008"/>
                  </a:lnTo>
                  <a:lnTo>
                    <a:pt x="0" y="63944"/>
                  </a:lnTo>
                  <a:lnTo>
                    <a:pt x="0" y="54000"/>
                  </a:lnTo>
                </a:path>
                <a:path w="936625" h="288290">
                  <a:moveTo>
                    <a:pt x="35941" y="54000"/>
                  </a:moveTo>
                  <a:lnTo>
                    <a:pt x="35941" y="252031"/>
                  </a:lnTo>
                </a:path>
              </a:pathLst>
            </a:custGeom>
            <a:ln w="19050">
              <a:solidFill>
                <a:srgbClr val="D5D6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677316" y="467741"/>
            <a:ext cx="8234045" cy="929640"/>
            <a:chOff x="677316" y="467741"/>
            <a:chExt cx="8234045" cy="929640"/>
          </a:xfrm>
        </p:grpSpPr>
        <p:sp>
          <p:nvSpPr>
            <p:cNvPr id="8" name="object 8"/>
            <p:cNvSpPr/>
            <p:nvPr/>
          </p:nvSpPr>
          <p:spPr>
            <a:xfrm>
              <a:off x="686841" y="477266"/>
              <a:ext cx="8214995" cy="910590"/>
            </a:xfrm>
            <a:custGeom>
              <a:avLst/>
              <a:gdLst/>
              <a:ahLst/>
              <a:cxnLst/>
              <a:rect l="l" t="t" r="r" b="b"/>
              <a:pathLst>
                <a:path w="8214995" h="910590">
                  <a:moveTo>
                    <a:pt x="8123656" y="0"/>
                  </a:moveTo>
                  <a:lnTo>
                    <a:pt x="91008" y="0"/>
                  </a:lnTo>
                  <a:lnTo>
                    <a:pt x="55581" y="7135"/>
                  </a:lnTo>
                  <a:lnTo>
                    <a:pt x="26654" y="26606"/>
                  </a:lnTo>
                  <a:lnTo>
                    <a:pt x="7151" y="55506"/>
                  </a:lnTo>
                  <a:lnTo>
                    <a:pt x="0" y="90932"/>
                  </a:lnTo>
                  <a:lnTo>
                    <a:pt x="0" y="819150"/>
                  </a:lnTo>
                  <a:lnTo>
                    <a:pt x="7151" y="854521"/>
                  </a:lnTo>
                  <a:lnTo>
                    <a:pt x="26654" y="883427"/>
                  </a:lnTo>
                  <a:lnTo>
                    <a:pt x="55581" y="902928"/>
                  </a:lnTo>
                  <a:lnTo>
                    <a:pt x="91008" y="910082"/>
                  </a:lnTo>
                  <a:lnTo>
                    <a:pt x="8123656" y="910082"/>
                  </a:lnTo>
                  <a:lnTo>
                    <a:pt x="8159101" y="902928"/>
                  </a:lnTo>
                  <a:lnTo>
                    <a:pt x="8188045" y="883427"/>
                  </a:lnTo>
                  <a:lnTo>
                    <a:pt x="8207559" y="854521"/>
                  </a:lnTo>
                  <a:lnTo>
                    <a:pt x="8214715" y="819150"/>
                  </a:lnTo>
                  <a:lnTo>
                    <a:pt x="8214715" y="90932"/>
                  </a:lnTo>
                  <a:lnTo>
                    <a:pt x="8207559" y="55506"/>
                  </a:lnTo>
                  <a:lnTo>
                    <a:pt x="8188045" y="26606"/>
                  </a:lnTo>
                  <a:lnTo>
                    <a:pt x="8159101" y="7135"/>
                  </a:lnTo>
                  <a:lnTo>
                    <a:pt x="8123656" y="0"/>
                  </a:lnTo>
                  <a:close/>
                </a:path>
              </a:pathLst>
            </a:custGeom>
            <a:solidFill>
              <a:srgbClr val="5253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86841" y="477266"/>
              <a:ext cx="8214995" cy="910590"/>
            </a:xfrm>
            <a:custGeom>
              <a:avLst/>
              <a:gdLst/>
              <a:ahLst/>
              <a:cxnLst/>
              <a:rect l="l" t="t" r="r" b="b"/>
              <a:pathLst>
                <a:path w="8214995" h="910590">
                  <a:moveTo>
                    <a:pt x="0" y="90932"/>
                  </a:moveTo>
                  <a:lnTo>
                    <a:pt x="7151" y="55506"/>
                  </a:lnTo>
                  <a:lnTo>
                    <a:pt x="26654" y="26606"/>
                  </a:lnTo>
                  <a:lnTo>
                    <a:pt x="55581" y="7135"/>
                  </a:lnTo>
                  <a:lnTo>
                    <a:pt x="91008" y="0"/>
                  </a:lnTo>
                  <a:lnTo>
                    <a:pt x="8123656" y="0"/>
                  </a:lnTo>
                  <a:lnTo>
                    <a:pt x="8159101" y="7135"/>
                  </a:lnTo>
                  <a:lnTo>
                    <a:pt x="8188045" y="26606"/>
                  </a:lnTo>
                  <a:lnTo>
                    <a:pt x="8207559" y="55506"/>
                  </a:lnTo>
                  <a:lnTo>
                    <a:pt x="8214715" y="90932"/>
                  </a:lnTo>
                  <a:lnTo>
                    <a:pt x="8214715" y="819150"/>
                  </a:lnTo>
                  <a:lnTo>
                    <a:pt x="8207559" y="854521"/>
                  </a:lnTo>
                  <a:lnTo>
                    <a:pt x="8188045" y="883427"/>
                  </a:lnTo>
                  <a:lnTo>
                    <a:pt x="8159101" y="902928"/>
                  </a:lnTo>
                  <a:lnTo>
                    <a:pt x="8123656" y="910082"/>
                  </a:lnTo>
                  <a:lnTo>
                    <a:pt x="91008" y="910082"/>
                  </a:lnTo>
                  <a:lnTo>
                    <a:pt x="55581" y="902928"/>
                  </a:lnTo>
                  <a:lnTo>
                    <a:pt x="26654" y="883427"/>
                  </a:lnTo>
                  <a:lnTo>
                    <a:pt x="7151" y="854521"/>
                  </a:lnTo>
                  <a:lnTo>
                    <a:pt x="0" y="819150"/>
                  </a:lnTo>
                  <a:lnTo>
                    <a:pt x="0" y="90932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146149" y="469849"/>
            <a:ext cx="7296784" cy="468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dirty="0">
                <a:solidFill>
                  <a:srgbClr val="FFFFFF"/>
                </a:solidFill>
              </a:rPr>
              <a:t>Уведомление</a:t>
            </a:r>
            <a:r>
              <a:rPr sz="2900" spc="-60" dirty="0">
                <a:solidFill>
                  <a:srgbClr val="FFFFFF"/>
                </a:solidFill>
              </a:rPr>
              <a:t> </a:t>
            </a:r>
            <a:r>
              <a:rPr sz="2900" dirty="0">
                <a:solidFill>
                  <a:srgbClr val="FFFFFF"/>
                </a:solidFill>
              </a:rPr>
              <a:t>рассматривается</a:t>
            </a:r>
            <a:r>
              <a:rPr sz="2900" spc="-95" dirty="0">
                <a:solidFill>
                  <a:srgbClr val="FFFFFF"/>
                </a:solidFill>
              </a:rPr>
              <a:t> </a:t>
            </a:r>
            <a:r>
              <a:rPr sz="2900" spc="-10" dirty="0">
                <a:solidFill>
                  <a:srgbClr val="FFFFFF"/>
                </a:solidFill>
              </a:rPr>
              <a:t>Комиссией</a:t>
            </a:r>
            <a:endParaRPr sz="2900"/>
          </a:p>
        </p:txBody>
      </p:sp>
      <p:sp>
        <p:nvSpPr>
          <p:cNvPr id="11" name="object 11"/>
          <p:cNvSpPr txBox="1"/>
          <p:nvPr/>
        </p:nvSpPr>
        <p:spPr>
          <a:xfrm>
            <a:off x="871829" y="846582"/>
            <a:ext cx="7841615" cy="46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dirty="0">
                <a:solidFill>
                  <a:srgbClr val="FFFFFF"/>
                </a:solidFill>
                <a:latin typeface="Georgia"/>
                <a:cs typeface="Georgia"/>
              </a:rPr>
              <a:t>и</a:t>
            </a:r>
            <a:r>
              <a:rPr sz="29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900" dirty="0">
                <a:solidFill>
                  <a:srgbClr val="FFFFFF"/>
                </a:solidFill>
                <a:latin typeface="Georgia"/>
                <a:cs typeface="Georgia"/>
              </a:rPr>
              <a:t>принимается</a:t>
            </a:r>
            <a:r>
              <a:rPr sz="2900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900" dirty="0">
                <a:solidFill>
                  <a:srgbClr val="FFFFFF"/>
                </a:solidFill>
                <a:latin typeface="Georgia"/>
                <a:cs typeface="Georgia"/>
              </a:rPr>
              <a:t>одно</a:t>
            </a:r>
            <a:r>
              <a:rPr sz="29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900" dirty="0">
                <a:solidFill>
                  <a:srgbClr val="FFFFFF"/>
                </a:solidFill>
                <a:latin typeface="Georgia"/>
                <a:cs typeface="Georgia"/>
              </a:rPr>
              <a:t>из</a:t>
            </a:r>
            <a:r>
              <a:rPr sz="29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900" dirty="0">
                <a:solidFill>
                  <a:srgbClr val="FFFFFF"/>
                </a:solidFill>
                <a:latin typeface="Georgia"/>
                <a:cs typeface="Georgia"/>
              </a:rPr>
              <a:t>следующих</a:t>
            </a:r>
            <a:r>
              <a:rPr sz="2900" spc="-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900" spc="-10" dirty="0">
                <a:solidFill>
                  <a:srgbClr val="FFFFFF"/>
                </a:solidFill>
                <a:latin typeface="Georgia"/>
                <a:cs typeface="Georgia"/>
              </a:rPr>
              <a:t>решений:</a:t>
            </a:r>
            <a:endParaRPr sz="2900">
              <a:latin typeface="Georgia"/>
              <a:cs typeface="Georgi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498727" y="1377822"/>
            <a:ext cx="7412355" cy="1156970"/>
            <a:chOff x="1498727" y="1377822"/>
            <a:chExt cx="7412355" cy="1156970"/>
          </a:xfrm>
        </p:grpSpPr>
        <p:sp>
          <p:nvSpPr>
            <p:cNvPr id="13" name="object 13"/>
            <p:cNvSpPr/>
            <p:nvPr/>
          </p:nvSpPr>
          <p:spPr>
            <a:xfrm>
              <a:off x="1508252" y="1387347"/>
              <a:ext cx="821690" cy="682625"/>
            </a:xfrm>
            <a:custGeom>
              <a:avLst/>
              <a:gdLst/>
              <a:ahLst/>
              <a:cxnLst/>
              <a:rect l="l" t="t" r="r" b="b"/>
              <a:pathLst>
                <a:path w="821689" h="682625">
                  <a:moveTo>
                    <a:pt x="0" y="0"/>
                  </a:moveTo>
                  <a:lnTo>
                    <a:pt x="0" y="682625"/>
                  </a:lnTo>
                  <a:lnTo>
                    <a:pt x="821562" y="682625"/>
                  </a:lnTo>
                </a:path>
              </a:pathLst>
            </a:custGeom>
            <a:ln w="19050">
              <a:solidFill>
                <a:srgbClr val="4041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329815" y="1614931"/>
              <a:ext cx="6572250" cy="910590"/>
            </a:xfrm>
            <a:custGeom>
              <a:avLst/>
              <a:gdLst/>
              <a:ahLst/>
              <a:cxnLst/>
              <a:rect l="l" t="t" r="r" b="b"/>
              <a:pathLst>
                <a:path w="6572250" h="910589">
                  <a:moveTo>
                    <a:pt x="0" y="91058"/>
                  </a:moveTo>
                  <a:lnTo>
                    <a:pt x="7153" y="55614"/>
                  </a:lnTo>
                  <a:lnTo>
                    <a:pt x="26654" y="26669"/>
                  </a:lnTo>
                  <a:lnTo>
                    <a:pt x="55560" y="7155"/>
                  </a:lnTo>
                  <a:lnTo>
                    <a:pt x="90932" y="0"/>
                  </a:lnTo>
                  <a:lnTo>
                    <a:pt x="6480683" y="0"/>
                  </a:lnTo>
                  <a:lnTo>
                    <a:pt x="6516127" y="7155"/>
                  </a:lnTo>
                  <a:lnTo>
                    <a:pt x="6545072" y="26670"/>
                  </a:lnTo>
                  <a:lnTo>
                    <a:pt x="6564586" y="55614"/>
                  </a:lnTo>
                  <a:lnTo>
                    <a:pt x="6571742" y="91058"/>
                  </a:lnTo>
                  <a:lnTo>
                    <a:pt x="6571742" y="819150"/>
                  </a:lnTo>
                  <a:lnTo>
                    <a:pt x="6564586" y="854575"/>
                  </a:lnTo>
                  <a:lnTo>
                    <a:pt x="6545072" y="883475"/>
                  </a:lnTo>
                  <a:lnTo>
                    <a:pt x="6516127" y="902946"/>
                  </a:lnTo>
                  <a:lnTo>
                    <a:pt x="6480683" y="910081"/>
                  </a:lnTo>
                  <a:lnTo>
                    <a:pt x="90932" y="910081"/>
                  </a:lnTo>
                  <a:lnTo>
                    <a:pt x="55560" y="902946"/>
                  </a:lnTo>
                  <a:lnTo>
                    <a:pt x="26654" y="883475"/>
                  </a:lnTo>
                  <a:lnTo>
                    <a:pt x="7153" y="854575"/>
                  </a:lnTo>
                  <a:lnTo>
                    <a:pt x="0" y="819150"/>
                  </a:lnTo>
                  <a:lnTo>
                    <a:pt x="0" y="91058"/>
                  </a:lnTo>
                  <a:close/>
                </a:path>
              </a:pathLst>
            </a:custGeom>
            <a:ln w="19050">
              <a:solidFill>
                <a:srgbClr val="5253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713101" y="1871598"/>
            <a:ext cx="5805170" cy="36576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2475865" marR="5080" indent="-2463165">
              <a:lnSpc>
                <a:spcPts val="1240"/>
              </a:lnSpc>
              <a:spcBef>
                <a:spcPts val="305"/>
              </a:spcBef>
            </a:pPr>
            <a:r>
              <a:rPr sz="1200" dirty="0">
                <a:latin typeface="Georgia"/>
                <a:cs typeface="Georgia"/>
              </a:rPr>
              <a:t>а)</a:t>
            </a:r>
            <a:r>
              <a:rPr sz="1200" spc="-3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признать,</a:t>
            </a:r>
            <a:r>
              <a:rPr sz="1200" spc="-1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что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при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исполнении</a:t>
            </a:r>
            <a:r>
              <a:rPr sz="1200" spc="-1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работником</a:t>
            </a:r>
            <a:r>
              <a:rPr sz="1200" spc="-1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обязанностей</a:t>
            </a:r>
            <a:r>
              <a:rPr sz="1200" spc="-1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конфликт</a:t>
            </a:r>
            <a:r>
              <a:rPr sz="1200" spc="-15" dirty="0">
                <a:latin typeface="Georgia"/>
                <a:cs typeface="Georgia"/>
              </a:rPr>
              <a:t> </a:t>
            </a:r>
            <a:r>
              <a:rPr sz="1200" spc="-10" dirty="0">
                <a:latin typeface="Georgia"/>
                <a:cs typeface="Georgia"/>
              </a:rPr>
              <a:t>интересов отсутствует;</a:t>
            </a:r>
            <a:endParaRPr sz="1200">
              <a:latin typeface="Georgia"/>
              <a:cs typeface="Georgi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498727" y="1377822"/>
            <a:ext cx="7412355" cy="2294890"/>
            <a:chOff x="1498727" y="1377822"/>
            <a:chExt cx="7412355" cy="2294890"/>
          </a:xfrm>
        </p:grpSpPr>
        <p:sp>
          <p:nvSpPr>
            <p:cNvPr id="17" name="object 17"/>
            <p:cNvSpPr/>
            <p:nvPr/>
          </p:nvSpPr>
          <p:spPr>
            <a:xfrm>
              <a:off x="1508252" y="1387347"/>
              <a:ext cx="821690" cy="1820545"/>
            </a:xfrm>
            <a:custGeom>
              <a:avLst/>
              <a:gdLst/>
              <a:ahLst/>
              <a:cxnLst/>
              <a:rect l="l" t="t" r="r" b="b"/>
              <a:pathLst>
                <a:path w="821689" h="1820545">
                  <a:moveTo>
                    <a:pt x="0" y="0"/>
                  </a:moveTo>
                  <a:lnTo>
                    <a:pt x="0" y="1820290"/>
                  </a:lnTo>
                  <a:lnTo>
                    <a:pt x="821562" y="1820290"/>
                  </a:lnTo>
                </a:path>
              </a:pathLst>
            </a:custGeom>
            <a:ln w="19050">
              <a:solidFill>
                <a:srgbClr val="4041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329815" y="2752597"/>
              <a:ext cx="6572250" cy="910590"/>
            </a:xfrm>
            <a:custGeom>
              <a:avLst/>
              <a:gdLst/>
              <a:ahLst/>
              <a:cxnLst/>
              <a:rect l="l" t="t" r="r" b="b"/>
              <a:pathLst>
                <a:path w="6572250" h="910589">
                  <a:moveTo>
                    <a:pt x="0" y="91059"/>
                  </a:moveTo>
                  <a:lnTo>
                    <a:pt x="7153" y="55614"/>
                  </a:lnTo>
                  <a:lnTo>
                    <a:pt x="26654" y="26669"/>
                  </a:lnTo>
                  <a:lnTo>
                    <a:pt x="55560" y="7155"/>
                  </a:lnTo>
                  <a:lnTo>
                    <a:pt x="90932" y="0"/>
                  </a:lnTo>
                  <a:lnTo>
                    <a:pt x="6480683" y="0"/>
                  </a:lnTo>
                  <a:lnTo>
                    <a:pt x="6516127" y="7155"/>
                  </a:lnTo>
                  <a:lnTo>
                    <a:pt x="6545072" y="26670"/>
                  </a:lnTo>
                  <a:lnTo>
                    <a:pt x="6564586" y="55614"/>
                  </a:lnTo>
                  <a:lnTo>
                    <a:pt x="6571742" y="91059"/>
                  </a:lnTo>
                  <a:lnTo>
                    <a:pt x="6571742" y="819150"/>
                  </a:lnTo>
                  <a:lnTo>
                    <a:pt x="6564586" y="854594"/>
                  </a:lnTo>
                  <a:lnTo>
                    <a:pt x="6545072" y="883538"/>
                  </a:lnTo>
                  <a:lnTo>
                    <a:pt x="6516127" y="903053"/>
                  </a:lnTo>
                  <a:lnTo>
                    <a:pt x="6480683" y="910208"/>
                  </a:lnTo>
                  <a:lnTo>
                    <a:pt x="90932" y="910208"/>
                  </a:lnTo>
                  <a:lnTo>
                    <a:pt x="55560" y="903053"/>
                  </a:lnTo>
                  <a:lnTo>
                    <a:pt x="26654" y="883538"/>
                  </a:lnTo>
                  <a:lnTo>
                    <a:pt x="7153" y="854594"/>
                  </a:lnTo>
                  <a:lnTo>
                    <a:pt x="0" y="819150"/>
                  </a:lnTo>
                  <a:lnTo>
                    <a:pt x="0" y="91059"/>
                  </a:lnTo>
                  <a:close/>
                </a:path>
              </a:pathLst>
            </a:custGeom>
            <a:ln w="19050">
              <a:solidFill>
                <a:srgbClr val="5253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449448" y="2853690"/>
            <a:ext cx="6331585" cy="67627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ct val="85400"/>
              </a:lnSpc>
              <a:spcBef>
                <a:spcPts val="310"/>
              </a:spcBef>
            </a:pPr>
            <a:r>
              <a:rPr sz="1200" dirty="0">
                <a:latin typeface="Georgia"/>
                <a:cs typeface="Georgia"/>
              </a:rPr>
              <a:t>б)</a:t>
            </a:r>
            <a:r>
              <a:rPr sz="1200" spc="-3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признать,</a:t>
            </a:r>
            <a:r>
              <a:rPr sz="1200" spc="-1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что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при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исполнении</a:t>
            </a:r>
            <a:r>
              <a:rPr sz="1200" spc="-1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работником</a:t>
            </a:r>
            <a:r>
              <a:rPr sz="1200" spc="-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обязанностей</a:t>
            </a:r>
            <a:r>
              <a:rPr sz="1200" spc="-1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личная</a:t>
            </a:r>
            <a:r>
              <a:rPr sz="1200" spc="-5" dirty="0">
                <a:latin typeface="Georgia"/>
                <a:cs typeface="Georgia"/>
              </a:rPr>
              <a:t> </a:t>
            </a:r>
            <a:r>
              <a:rPr sz="1200" spc="-10" dirty="0">
                <a:latin typeface="Georgia"/>
                <a:cs typeface="Georgia"/>
              </a:rPr>
              <a:t>заинтересованность </a:t>
            </a:r>
            <a:r>
              <a:rPr sz="1200" dirty="0">
                <a:latin typeface="Georgia"/>
                <a:cs typeface="Georgia"/>
              </a:rPr>
              <a:t>приводит</a:t>
            </a:r>
            <a:r>
              <a:rPr sz="1200" spc="-2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или</a:t>
            </a:r>
            <a:r>
              <a:rPr sz="1200" spc="-3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может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привести</a:t>
            </a:r>
            <a:r>
              <a:rPr sz="1200" spc="-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к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конфликту</a:t>
            </a:r>
            <a:r>
              <a:rPr sz="1200" spc="-1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интересов.</a:t>
            </a:r>
            <a:r>
              <a:rPr sz="1200" spc="-1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В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этом</a:t>
            </a:r>
            <a:r>
              <a:rPr sz="1200" spc="-3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случае </a:t>
            </a:r>
            <a:r>
              <a:rPr sz="1200" spc="-10" dirty="0">
                <a:latin typeface="Georgia"/>
                <a:cs typeface="Georgia"/>
              </a:rPr>
              <a:t>Комиссия </a:t>
            </a:r>
            <a:r>
              <a:rPr sz="1200" dirty="0">
                <a:latin typeface="Georgia"/>
                <a:cs typeface="Georgia"/>
              </a:rPr>
              <a:t>рекомендует</a:t>
            </a:r>
            <a:r>
              <a:rPr sz="1200" spc="-3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работнику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и</a:t>
            </a:r>
            <a:r>
              <a:rPr sz="1200" spc="-2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(или)</a:t>
            </a:r>
            <a:r>
              <a:rPr sz="1200" spc="-2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руководителю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учреждения</a:t>
            </a:r>
            <a:r>
              <a:rPr sz="1200" spc="-1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принять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меры</a:t>
            </a:r>
            <a:r>
              <a:rPr sz="1200" spc="-25" dirty="0">
                <a:latin typeface="Georgia"/>
                <a:cs typeface="Georgia"/>
              </a:rPr>
              <a:t> по</a:t>
            </a:r>
            <a:endParaRPr sz="1200">
              <a:latin typeface="Georgia"/>
              <a:cs typeface="Georgia"/>
            </a:endParaRPr>
          </a:p>
          <a:p>
            <a:pPr algn="ctr">
              <a:lnSpc>
                <a:spcPts val="1225"/>
              </a:lnSpc>
            </a:pPr>
            <a:r>
              <a:rPr sz="1200" dirty="0">
                <a:latin typeface="Georgia"/>
                <a:cs typeface="Georgia"/>
              </a:rPr>
              <a:t>урегулированию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конфликта</a:t>
            </a:r>
            <a:r>
              <a:rPr sz="1200" spc="-2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интересов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или</a:t>
            </a:r>
            <a:r>
              <a:rPr sz="1200" spc="-2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по</a:t>
            </a:r>
            <a:r>
              <a:rPr sz="1200" spc="-2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недопущению</a:t>
            </a:r>
            <a:r>
              <a:rPr sz="1200" spc="-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его</a:t>
            </a:r>
            <a:r>
              <a:rPr sz="1200" spc="-30" dirty="0">
                <a:latin typeface="Georgia"/>
                <a:cs typeface="Georgia"/>
              </a:rPr>
              <a:t> </a:t>
            </a:r>
            <a:r>
              <a:rPr sz="1200" spc="-10" dirty="0">
                <a:latin typeface="Georgia"/>
                <a:cs typeface="Georgia"/>
              </a:rPr>
              <a:t>возникновения;</a:t>
            </a:r>
            <a:endParaRPr sz="1200">
              <a:latin typeface="Georgia"/>
              <a:cs typeface="Georgi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498727" y="1377822"/>
            <a:ext cx="7412355" cy="3432175"/>
            <a:chOff x="1498727" y="1377822"/>
            <a:chExt cx="7412355" cy="3432175"/>
          </a:xfrm>
        </p:grpSpPr>
        <p:sp>
          <p:nvSpPr>
            <p:cNvPr id="21" name="object 21"/>
            <p:cNvSpPr/>
            <p:nvPr/>
          </p:nvSpPr>
          <p:spPr>
            <a:xfrm>
              <a:off x="1508252" y="1387347"/>
              <a:ext cx="821690" cy="2958465"/>
            </a:xfrm>
            <a:custGeom>
              <a:avLst/>
              <a:gdLst/>
              <a:ahLst/>
              <a:cxnLst/>
              <a:rect l="l" t="t" r="r" b="b"/>
              <a:pathLst>
                <a:path w="821689" h="2958465">
                  <a:moveTo>
                    <a:pt x="0" y="0"/>
                  </a:moveTo>
                  <a:lnTo>
                    <a:pt x="0" y="2958084"/>
                  </a:lnTo>
                  <a:lnTo>
                    <a:pt x="821562" y="2958084"/>
                  </a:lnTo>
                </a:path>
              </a:pathLst>
            </a:custGeom>
            <a:ln w="19050">
              <a:solidFill>
                <a:srgbClr val="40416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329815" y="3890263"/>
              <a:ext cx="6572250" cy="910590"/>
            </a:xfrm>
            <a:custGeom>
              <a:avLst/>
              <a:gdLst/>
              <a:ahLst/>
              <a:cxnLst/>
              <a:rect l="l" t="t" r="r" b="b"/>
              <a:pathLst>
                <a:path w="6572250" h="910589">
                  <a:moveTo>
                    <a:pt x="0" y="91059"/>
                  </a:moveTo>
                  <a:lnTo>
                    <a:pt x="7153" y="55614"/>
                  </a:lnTo>
                  <a:lnTo>
                    <a:pt x="26654" y="26669"/>
                  </a:lnTo>
                  <a:lnTo>
                    <a:pt x="55560" y="7155"/>
                  </a:lnTo>
                  <a:lnTo>
                    <a:pt x="90932" y="0"/>
                  </a:lnTo>
                  <a:lnTo>
                    <a:pt x="6480683" y="0"/>
                  </a:lnTo>
                  <a:lnTo>
                    <a:pt x="6516127" y="7155"/>
                  </a:lnTo>
                  <a:lnTo>
                    <a:pt x="6545072" y="26669"/>
                  </a:lnTo>
                  <a:lnTo>
                    <a:pt x="6564586" y="55614"/>
                  </a:lnTo>
                  <a:lnTo>
                    <a:pt x="6571742" y="91059"/>
                  </a:lnTo>
                  <a:lnTo>
                    <a:pt x="6571742" y="819150"/>
                  </a:lnTo>
                  <a:lnTo>
                    <a:pt x="6564586" y="854594"/>
                  </a:lnTo>
                  <a:lnTo>
                    <a:pt x="6545072" y="883539"/>
                  </a:lnTo>
                  <a:lnTo>
                    <a:pt x="6516127" y="903053"/>
                  </a:lnTo>
                  <a:lnTo>
                    <a:pt x="6480683" y="910209"/>
                  </a:lnTo>
                  <a:lnTo>
                    <a:pt x="90932" y="910209"/>
                  </a:lnTo>
                  <a:lnTo>
                    <a:pt x="55560" y="903053"/>
                  </a:lnTo>
                  <a:lnTo>
                    <a:pt x="26654" y="883539"/>
                  </a:lnTo>
                  <a:lnTo>
                    <a:pt x="7153" y="854594"/>
                  </a:lnTo>
                  <a:lnTo>
                    <a:pt x="0" y="819150"/>
                  </a:lnTo>
                  <a:lnTo>
                    <a:pt x="0" y="91059"/>
                  </a:lnTo>
                  <a:close/>
                </a:path>
              </a:pathLst>
            </a:custGeom>
            <a:ln w="19050">
              <a:solidFill>
                <a:srgbClr val="5253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2388489" y="4069460"/>
            <a:ext cx="6452870" cy="52070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indent="3175" algn="ctr">
              <a:lnSpc>
                <a:spcPct val="85400"/>
              </a:lnSpc>
              <a:spcBef>
                <a:spcPts val="310"/>
              </a:spcBef>
            </a:pPr>
            <a:r>
              <a:rPr sz="1200" dirty="0">
                <a:latin typeface="Georgia"/>
                <a:cs typeface="Georgia"/>
              </a:rPr>
              <a:t>в)</a:t>
            </a:r>
            <a:r>
              <a:rPr sz="1200" spc="-3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признать,</a:t>
            </a:r>
            <a:r>
              <a:rPr sz="1200" spc="-1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что</a:t>
            </a:r>
            <a:r>
              <a:rPr sz="1200" spc="-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работник</a:t>
            </a:r>
            <a:r>
              <a:rPr sz="1200" spc="-1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не</a:t>
            </a:r>
            <a:r>
              <a:rPr sz="1200" spc="-1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соблюдал</a:t>
            </a:r>
            <a:r>
              <a:rPr sz="1200" spc="-1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требования</a:t>
            </a:r>
            <a:r>
              <a:rPr sz="1200" spc="-1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об</a:t>
            </a:r>
            <a:r>
              <a:rPr sz="1200" spc="-2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урегулировании </a:t>
            </a:r>
            <a:r>
              <a:rPr sz="1200" spc="-10" dirty="0">
                <a:latin typeface="Georgia"/>
                <a:cs typeface="Georgia"/>
              </a:rPr>
              <a:t>конфликта </a:t>
            </a:r>
            <a:r>
              <a:rPr sz="1200" dirty="0">
                <a:latin typeface="Georgia"/>
                <a:cs typeface="Georgia"/>
              </a:rPr>
              <a:t>интересов.</a:t>
            </a:r>
            <a:r>
              <a:rPr sz="1200" spc="-3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В</a:t>
            </a:r>
            <a:r>
              <a:rPr sz="1200" spc="-2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этом</a:t>
            </a:r>
            <a:r>
              <a:rPr sz="1200" spc="-3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случае</a:t>
            </a:r>
            <a:r>
              <a:rPr sz="1200" spc="-1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Комиссия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рекомендует</a:t>
            </a:r>
            <a:r>
              <a:rPr sz="1200" spc="-2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представителю</a:t>
            </a:r>
            <a:r>
              <a:rPr sz="1200" spc="-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нанимателя</a:t>
            </a:r>
            <a:r>
              <a:rPr sz="1200" spc="-1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применить</a:t>
            </a:r>
            <a:r>
              <a:rPr sz="1200" spc="-25" dirty="0">
                <a:latin typeface="Georgia"/>
                <a:cs typeface="Georgia"/>
              </a:rPr>
              <a:t> </a:t>
            </a:r>
            <a:r>
              <a:rPr sz="1200" spc="-50" dirty="0">
                <a:latin typeface="Georgia"/>
                <a:cs typeface="Georgia"/>
              </a:rPr>
              <a:t>к </a:t>
            </a:r>
            <a:r>
              <a:rPr sz="1200" dirty="0">
                <a:latin typeface="Georgia"/>
                <a:cs typeface="Georgia"/>
              </a:rPr>
              <a:t>работнику</a:t>
            </a:r>
            <a:r>
              <a:rPr sz="1200" spc="-20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конкретную</a:t>
            </a:r>
            <a:r>
              <a:rPr sz="1200" spc="-15" dirty="0">
                <a:latin typeface="Georgia"/>
                <a:cs typeface="Georgia"/>
              </a:rPr>
              <a:t> </a:t>
            </a:r>
            <a:r>
              <a:rPr sz="1200" dirty="0">
                <a:latin typeface="Georgia"/>
                <a:cs typeface="Georgia"/>
              </a:rPr>
              <a:t>меру</a:t>
            </a:r>
            <a:r>
              <a:rPr sz="1200" spc="-25" dirty="0">
                <a:latin typeface="Georgia"/>
                <a:cs typeface="Georgia"/>
              </a:rPr>
              <a:t> </a:t>
            </a:r>
            <a:r>
              <a:rPr sz="1200" spc="-10" dirty="0">
                <a:latin typeface="Georgia"/>
                <a:cs typeface="Georgia"/>
              </a:rPr>
              <a:t>ответственности.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/>
              <a:t>слайд</a:t>
            </a:r>
            <a:r>
              <a:rPr spc="229" dirty="0"/>
              <a:t> </a:t>
            </a:r>
            <a:fld id="{81D60167-4931-47E6-BA6A-407CBD079E47}" type="slidenum">
              <a:rPr spc="-50" dirty="0"/>
              <a:pPr marL="12700">
                <a:lnSpc>
                  <a:spcPct val="100000"/>
                </a:lnSpc>
                <a:spcBef>
                  <a:spcPts val="10"/>
                </a:spcBef>
              </a:pPr>
              <a:t>5</a:t>
            </a:fld>
            <a:endParaRPr spc="-50" dirty="0"/>
          </a:p>
        </p:txBody>
      </p:sp>
      <p:sp>
        <p:nvSpPr>
          <p:cNvPr id="24" name="object 24"/>
          <p:cNvSpPr txBox="1"/>
          <p:nvPr/>
        </p:nvSpPr>
        <p:spPr>
          <a:xfrm>
            <a:off x="535292" y="5085181"/>
            <a:ext cx="8281034" cy="1200785"/>
          </a:xfrm>
          <a:prstGeom prst="rect">
            <a:avLst/>
          </a:prstGeom>
          <a:ln w="57150">
            <a:solidFill>
              <a:srgbClr val="525389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567055" marR="560705" indent="1270" algn="ctr">
              <a:lnSpc>
                <a:spcPct val="100000"/>
              </a:lnSpc>
              <a:spcBef>
                <a:spcPts val="310"/>
              </a:spcBef>
            </a:pPr>
            <a:r>
              <a:rPr sz="1800" dirty="0">
                <a:latin typeface="Georgia"/>
                <a:cs typeface="Georgia"/>
              </a:rPr>
              <a:t>Руководитель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учреждения,</a:t>
            </a:r>
            <a:r>
              <a:rPr sz="1800" spc="-2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учитывая</a:t>
            </a:r>
            <a:r>
              <a:rPr sz="1800" spc="-4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решение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членов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Комиссии, </a:t>
            </a:r>
            <a:r>
              <a:rPr sz="1800" dirty="0">
                <a:latin typeface="Georgia"/>
                <a:cs typeface="Georgia"/>
              </a:rPr>
              <a:t>принимает меры</a:t>
            </a:r>
            <a:r>
              <a:rPr sz="1800" spc="-2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по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урегулированию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конфликта</a:t>
            </a:r>
            <a:r>
              <a:rPr sz="1800" spc="-2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интересов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или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25" dirty="0">
                <a:latin typeface="Georgia"/>
                <a:cs typeface="Georgia"/>
              </a:rPr>
              <a:t>по</a:t>
            </a:r>
            <a:endParaRPr sz="18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Georgia"/>
                <a:cs typeface="Georgia"/>
              </a:rPr>
              <a:t>недопущению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его возникновения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(например,</a:t>
            </a:r>
            <a:r>
              <a:rPr sz="1800" spc="-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исключение</a:t>
            </a:r>
            <a:r>
              <a:rPr sz="1800" spc="-10" dirty="0">
                <a:latin typeface="Georgia"/>
                <a:cs typeface="Georgia"/>
              </a:rPr>
              <a:t> взаимодействия</a:t>
            </a:r>
            <a:endParaRPr sz="1800">
              <a:latin typeface="Georgia"/>
              <a:cs typeface="Georgia"/>
            </a:endParaRPr>
          </a:p>
          <a:p>
            <a:pPr marL="635" algn="ctr">
              <a:lnSpc>
                <a:spcPct val="100000"/>
              </a:lnSpc>
            </a:pPr>
            <a:r>
              <a:rPr sz="1800" dirty="0">
                <a:latin typeface="Georgia"/>
                <a:cs typeface="Georgia"/>
              </a:rPr>
              <a:t>между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работниками).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8018906" y="6419341"/>
            <a:ext cx="955675" cy="307340"/>
            <a:chOff x="8018906" y="6419341"/>
            <a:chExt cx="955675" cy="307340"/>
          </a:xfrm>
        </p:grpSpPr>
        <p:sp>
          <p:nvSpPr>
            <p:cNvPr id="4" name="object 4"/>
            <p:cNvSpPr/>
            <p:nvPr/>
          </p:nvSpPr>
          <p:spPr>
            <a:xfrm>
              <a:off x="8028431" y="6446862"/>
              <a:ext cx="936625" cy="270510"/>
            </a:xfrm>
            <a:custGeom>
              <a:avLst/>
              <a:gdLst/>
              <a:ahLst/>
              <a:cxnLst/>
              <a:rect l="l" t="t" r="r" b="b"/>
              <a:pathLst>
                <a:path w="936625" h="270509">
                  <a:moveTo>
                    <a:pt x="936117" y="0"/>
                  </a:moveTo>
                  <a:lnTo>
                    <a:pt x="934692" y="7009"/>
                  </a:lnTo>
                  <a:lnTo>
                    <a:pt x="930814" y="12733"/>
                  </a:lnTo>
                  <a:lnTo>
                    <a:pt x="925079" y="16593"/>
                  </a:lnTo>
                  <a:lnTo>
                    <a:pt x="918083" y="18008"/>
                  </a:lnTo>
                  <a:lnTo>
                    <a:pt x="8000" y="18008"/>
                  </a:lnTo>
                  <a:lnTo>
                    <a:pt x="0" y="26060"/>
                  </a:lnTo>
                  <a:lnTo>
                    <a:pt x="0" y="261975"/>
                  </a:lnTo>
                  <a:lnTo>
                    <a:pt x="8000" y="270040"/>
                  </a:lnTo>
                  <a:lnTo>
                    <a:pt x="17907" y="270040"/>
                  </a:lnTo>
                  <a:lnTo>
                    <a:pt x="24957" y="268624"/>
                  </a:lnTo>
                  <a:lnTo>
                    <a:pt x="30686" y="264764"/>
                  </a:lnTo>
                  <a:lnTo>
                    <a:pt x="34534" y="259040"/>
                  </a:lnTo>
                  <a:lnTo>
                    <a:pt x="35941" y="252031"/>
                  </a:lnTo>
                  <a:lnTo>
                    <a:pt x="35941" y="234035"/>
                  </a:lnTo>
                  <a:lnTo>
                    <a:pt x="918083" y="234035"/>
                  </a:lnTo>
                  <a:lnTo>
                    <a:pt x="925079" y="232620"/>
                  </a:lnTo>
                  <a:lnTo>
                    <a:pt x="930814" y="228760"/>
                  </a:lnTo>
                  <a:lnTo>
                    <a:pt x="934692" y="223036"/>
                  </a:lnTo>
                  <a:lnTo>
                    <a:pt x="936117" y="216026"/>
                  </a:lnTo>
                  <a:lnTo>
                    <a:pt x="936117" y="54013"/>
                  </a:lnTo>
                  <a:lnTo>
                    <a:pt x="17907" y="54013"/>
                  </a:lnTo>
                  <a:lnTo>
                    <a:pt x="17907" y="31038"/>
                  </a:lnTo>
                  <a:lnTo>
                    <a:pt x="21971" y="27012"/>
                  </a:lnTo>
                  <a:lnTo>
                    <a:pt x="936117" y="27012"/>
                  </a:lnTo>
                  <a:lnTo>
                    <a:pt x="936117" y="0"/>
                  </a:lnTo>
                  <a:close/>
                </a:path>
                <a:path w="936625" h="270509">
                  <a:moveTo>
                    <a:pt x="936117" y="27012"/>
                  </a:moveTo>
                  <a:lnTo>
                    <a:pt x="31876" y="27012"/>
                  </a:lnTo>
                  <a:lnTo>
                    <a:pt x="35941" y="31038"/>
                  </a:lnTo>
                  <a:lnTo>
                    <a:pt x="35941" y="36004"/>
                  </a:lnTo>
                  <a:lnTo>
                    <a:pt x="34534" y="43013"/>
                  </a:lnTo>
                  <a:lnTo>
                    <a:pt x="30686" y="48737"/>
                  </a:lnTo>
                  <a:lnTo>
                    <a:pt x="24957" y="52597"/>
                  </a:lnTo>
                  <a:lnTo>
                    <a:pt x="17907" y="54013"/>
                  </a:lnTo>
                  <a:lnTo>
                    <a:pt x="936117" y="54013"/>
                  </a:lnTo>
                  <a:lnTo>
                    <a:pt x="936117" y="27012"/>
                  </a:lnTo>
                  <a:close/>
                </a:path>
                <a:path w="936625" h="270509">
                  <a:moveTo>
                    <a:pt x="900049" y="4978"/>
                  </a:moveTo>
                  <a:lnTo>
                    <a:pt x="900049" y="18008"/>
                  </a:lnTo>
                  <a:lnTo>
                    <a:pt x="918083" y="18008"/>
                  </a:lnTo>
                  <a:lnTo>
                    <a:pt x="918083" y="9004"/>
                  </a:lnTo>
                  <a:lnTo>
                    <a:pt x="904113" y="9004"/>
                  </a:lnTo>
                  <a:lnTo>
                    <a:pt x="900049" y="4978"/>
                  </a:lnTo>
                  <a:close/>
                </a:path>
                <a:path w="936625" h="270509">
                  <a:moveTo>
                    <a:pt x="918083" y="4978"/>
                  </a:moveTo>
                  <a:lnTo>
                    <a:pt x="914019" y="9004"/>
                  </a:lnTo>
                  <a:lnTo>
                    <a:pt x="918083" y="9004"/>
                  </a:lnTo>
                  <a:lnTo>
                    <a:pt x="918083" y="4978"/>
                  </a:lnTo>
                  <a:close/>
                </a:path>
              </a:pathLst>
            </a:custGeom>
            <a:solidFill>
              <a:srgbClr val="D5D6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046338" y="6428866"/>
              <a:ext cx="918210" cy="72390"/>
            </a:xfrm>
            <a:custGeom>
              <a:avLst/>
              <a:gdLst/>
              <a:ahLst/>
              <a:cxnLst/>
              <a:rect l="l" t="t" r="r" b="b"/>
              <a:pathLst>
                <a:path w="918209" h="72389">
                  <a:moveTo>
                    <a:pt x="13969" y="45008"/>
                  </a:moveTo>
                  <a:lnTo>
                    <a:pt x="4063" y="45008"/>
                  </a:lnTo>
                  <a:lnTo>
                    <a:pt x="0" y="49034"/>
                  </a:lnTo>
                  <a:lnTo>
                    <a:pt x="0" y="72009"/>
                  </a:lnTo>
                  <a:lnTo>
                    <a:pt x="7050" y="70593"/>
                  </a:lnTo>
                  <a:lnTo>
                    <a:pt x="12779" y="66733"/>
                  </a:lnTo>
                  <a:lnTo>
                    <a:pt x="16627" y="61009"/>
                  </a:lnTo>
                  <a:lnTo>
                    <a:pt x="18033" y="54000"/>
                  </a:lnTo>
                  <a:lnTo>
                    <a:pt x="18033" y="49034"/>
                  </a:lnTo>
                  <a:lnTo>
                    <a:pt x="13969" y="45008"/>
                  </a:lnTo>
                  <a:close/>
                </a:path>
                <a:path w="918209" h="72389">
                  <a:moveTo>
                    <a:pt x="918209" y="17995"/>
                  </a:moveTo>
                  <a:lnTo>
                    <a:pt x="900176" y="17995"/>
                  </a:lnTo>
                  <a:lnTo>
                    <a:pt x="900176" y="36004"/>
                  </a:lnTo>
                  <a:lnTo>
                    <a:pt x="907172" y="34589"/>
                  </a:lnTo>
                  <a:lnTo>
                    <a:pt x="912907" y="30729"/>
                  </a:lnTo>
                  <a:lnTo>
                    <a:pt x="916785" y="25004"/>
                  </a:lnTo>
                  <a:lnTo>
                    <a:pt x="918209" y="17995"/>
                  </a:lnTo>
                  <a:close/>
                </a:path>
                <a:path w="918209" h="72389">
                  <a:moveTo>
                    <a:pt x="900176" y="0"/>
                  </a:moveTo>
                  <a:lnTo>
                    <a:pt x="893125" y="1413"/>
                  </a:lnTo>
                  <a:lnTo>
                    <a:pt x="887396" y="5268"/>
                  </a:lnTo>
                  <a:lnTo>
                    <a:pt x="883548" y="10988"/>
                  </a:lnTo>
                  <a:lnTo>
                    <a:pt x="882141" y="17995"/>
                  </a:lnTo>
                  <a:lnTo>
                    <a:pt x="882141" y="22974"/>
                  </a:lnTo>
                  <a:lnTo>
                    <a:pt x="886205" y="27000"/>
                  </a:lnTo>
                  <a:lnTo>
                    <a:pt x="896111" y="27000"/>
                  </a:lnTo>
                  <a:lnTo>
                    <a:pt x="900176" y="22974"/>
                  </a:lnTo>
                  <a:lnTo>
                    <a:pt x="900176" y="17995"/>
                  </a:lnTo>
                  <a:lnTo>
                    <a:pt x="918209" y="17995"/>
                  </a:lnTo>
                  <a:lnTo>
                    <a:pt x="916785" y="10988"/>
                  </a:lnTo>
                  <a:lnTo>
                    <a:pt x="912907" y="5268"/>
                  </a:lnTo>
                  <a:lnTo>
                    <a:pt x="907172" y="1413"/>
                  </a:lnTo>
                  <a:lnTo>
                    <a:pt x="900176" y="0"/>
                  </a:lnTo>
                  <a:close/>
                </a:path>
              </a:pathLst>
            </a:custGeom>
            <a:solidFill>
              <a:srgbClr val="ACAC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028431" y="6428866"/>
              <a:ext cx="936625" cy="288290"/>
            </a:xfrm>
            <a:custGeom>
              <a:avLst/>
              <a:gdLst/>
              <a:ahLst/>
              <a:cxnLst/>
              <a:rect l="l" t="t" r="r" b="b"/>
              <a:pathLst>
                <a:path w="936625" h="288290">
                  <a:moveTo>
                    <a:pt x="0" y="54000"/>
                  </a:moveTo>
                  <a:lnTo>
                    <a:pt x="0" y="44056"/>
                  </a:lnTo>
                  <a:lnTo>
                    <a:pt x="8000" y="36004"/>
                  </a:lnTo>
                  <a:lnTo>
                    <a:pt x="17907" y="36004"/>
                  </a:lnTo>
                  <a:lnTo>
                    <a:pt x="900049" y="36004"/>
                  </a:lnTo>
                  <a:lnTo>
                    <a:pt x="918083" y="0"/>
                  </a:lnTo>
                  <a:lnTo>
                    <a:pt x="925079" y="1413"/>
                  </a:lnTo>
                  <a:lnTo>
                    <a:pt x="930814" y="5268"/>
                  </a:lnTo>
                  <a:lnTo>
                    <a:pt x="934692" y="10988"/>
                  </a:lnTo>
                  <a:lnTo>
                    <a:pt x="936117" y="17995"/>
                  </a:lnTo>
                  <a:lnTo>
                    <a:pt x="936117" y="234022"/>
                  </a:lnTo>
                  <a:lnTo>
                    <a:pt x="934692" y="241031"/>
                  </a:lnTo>
                  <a:lnTo>
                    <a:pt x="930814" y="246756"/>
                  </a:lnTo>
                  <a:lnTo>
                    <a:pt x="925079" y="250616"/>
                  </a:lnTo>
                  <a:lnTo>
                    <a:pt x="918083" y="252031"/>
                  </a:lnTo>
                  <a:lnTo>
                    <a:pt x="35941" y="252031"/>
                  </a:lnTo>
                  <a:lnTo>
                    <a:pt x="35941" y="270027"/>
                  </a:lnTo>
                  <a:lnTo>
                    <a:pt x="34534" y="277036"/>
                  </a:lnTo>
                  <a:lnTo>
                    <a:pt x="30686" y="282760"/>
                  </a:lnTo>
                  <a:lnTo>
                    <a:pt x="24957" y="286620"/>
                  </a:lnTo>
                  <a:lnTo>
                    <a:pt x="17907" y="288036"/>
                  </a:lnTo>
                  <a:lnTo>
                    <a:pt x="8000" y="288036"/>
                  </a:lnTo>
                  <a:lnTo>
                    <a:pt x="0" y="279971"/>
                  </a:lnTo>
                  <a:lnTo>
                    <a:pt x="0" y="270027"/>
                  </a:lnTo>
                  <a:lnTo>
                    <a:pt x="0" y="54000"/>
                  </a:lnTo>
                  <a:close/>
                </a:path>
                <a:path w="936625" h="288290">
                  <a:moveTo>
                    <a:pt x="900049" y="36004"/>
                  </a:moveTo>
                  <a:lnTo>
                    <a:pt x="918083" y="36004"/>
                  </a:lnTo>
                  <a:lnTo>
                    <a:pt x="925079" y="34589"/>
                  </a:lnTo>
                  <a:lnTo>
                    <a:pt x="930814" y="30729"/>
                  </a:lnTo>
                  <a:lnTo>
                    <a:pt x="934692" y="25004"/>
                  </a:lnTo>
                  <a:lnTo>
                    <a:pt x="936117" y="17995"/>
                  </a:lnTo>
                </a:path>
                <a:path w="936625" h="288290">
                  <a:moveTo>
                    <a:pt x="918083" y="36004"/>
                  </a:moveTo>
                  <a:lnTo>
                    <a:pt x="918083" y="17995"/>
                  </a:lnTo>
                  <a:lnTo>
                    <a:pt x="918083" y="22974"/>
                  </a:lnTo>
                  <a:lnTo>
                    <a:pt x="914019" y="27000"/>
                  </a:lnTo>
                  <a:lnTo>
                    <a:pt x="909066" y="27000"/>
                  </a:lnTo>
                  <a:lnTo>
                    <a:pt x="904113" y="27000"/>
                  </a:lnTo>
                  <a:lnTo>
                    <a:pt x="900049" y="22974"/>
                  </a:lnTo>
                  <a:lnTo>
                    <a:pt x="900049" y="17995"/>
                  </a:lnTo>
                </a:path>
                <a:path w="936625" h="288290">
                  <a:moveTo>
                    <a:pt x="17907" y="72009"/>
                  </a:moveTo>
                  <a:lnTo>
                    <a:pt x="17907" y="54000"/>
                  </a:lnTo>
                  <a:lnTo>
                    <a:pt x="17907" y="49034"/>
                  </a:lnTo>
                  <a:lnTo>
                    <a:pt x="21971" y="45008"/>
                  </a:lnTo>
                  <a:lnTo>
                    <a:pt x="26924" y="45008"/>
                  </a:lnTo>
                  <a:lnTo>
                    <a:pt x="31876" y="45008"/>
                  </a:lnTo>
                  <a:lnTo>
                    <a:pt x="35941" y="49034"/>
                  </a:lnTo>
                  <a:lnTo>
                    <a:pt x="35941" y="54000"/>
                  </a:lnTo>
                  <a:lnTo>
                    <a:pt x="34534" y="61009"/>
                  </a:lnTo>
                  <a:lnTo>
                    <a:pt x="30686" y="66733"/>
                  </a:lnTo>
                  <a:lnTo>
                    <a:pt x="24957" y="70593"/>
                  </a:lnTo>
                  <a:lnTo>
                    <a:pt x="17907" y="72009"/>
                  </a:lnTo>
                  <a:lnTo>
                    <a:pt x="8000" y="72009"/>
                  </a:lnTo>
                  <a:lnTo>
                    <a:pt x="0" y="63944"/>
                  </a:lnTo>
                  <a:lnTo>
                    <a:pt x="0" y="54000"/>
                  </a:lnTo>
                </a:path>
                <a:path w="936625" h="288290">
                  <a:moveTo>
                    <a:pt x="35941" y="54000"/>
                  </a:moveTo>
                  <a:lnTo>
                    <a:pt x="35941" y="252031"/>
                  </a:lnTo>
                </a:path>
              </a:pathLst>
            </a:custGeom>
            <a:ln w="19050">
              <a:solidFill>
                <a:srgbClr val="D5D6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513511" y="2343530"/>
            <a:ext cx="8123555" cy="4136390"/>
            <a:chOff x="513511" y="2343530"/>
            <a:chExt cx="8123555" cy="4136390"/>
          </a:xfrm>
        </p:grpSpPr>
        <p:sp>
          <p:nvSpPr>
            <p:cNvPr id="8" name="object 8"/>
            <p:cNvSpPr/>
            <p:nvPr/>
          </p:nvSpPr>
          <p:spPr>
            <a:xfrm>
              <a:off x="523036" y="2353055"/>
              <a:ext cx="868044" cy="4117340"/>
            </a:xfrm>
            <a:custGeom>
              <a:avLst/>
              <a:gdLst/>
              <a:ahLst/>
              <a:cxnLst/>
              <a:rect l="l" t="t" r="r" b="b"/>
              <a:pathLst>
                <a:path w="868044" h="4117340">
                  <a:moveTo>
                    <a:pt x="15278" y="0"/>
                  </a:moveTo>
                  <a:lnTo>
                    <a:pt x="49045" y="34317"/>
                  </a:lnTo>
                  <a:lnTo>
                    <a:pt x="82130" y="69050"/>
                  </a:lnTo>
                  <a:lnTo>
                    <a:pt x="114533" y="104190"/>
                  </a:lnTo>
                  <a:lnTo>
                    <a:pt x="146253" y="139729"/>
                  </a:lnTo>
                  <a:lnTo>
                    <a:pt x="177292" y="175657"/>
                  </a:lnTo>
                  <a:lnTo>
                    <a:pt x="207648" y="211967"/>
                  </a:lnTo>
                  <a:lnTo>
                    <a:pt x="237322" y="248650"/>
                  </a:lnTo>
                  <a:lnTo>
                    <a:pt x="266314" y="285698"/>
                  </a:lnTo>
                  <a:lnTo>
                    <a:pt x="294624" y="323102"/>
                  </a:lnTo>
                  <a:lnTo>
                    <a:pt x="322252" y="360853"/>
                  </a:lnTo>
                  <a:lnTo>
                    <a:pt x="349197" y="398943"/>
                  </a:lnTo>
                  <a:lnTo>
                    <a:pt x="375461" y="437364"/>
                  </a:lnTo>
                  <a:lnTo>
                    <a:pt x="401042" y="476107"/>
                  </a:lnTo>
                  <a:lnTo>
                    <a:pt x="425941" y="515164"/>
                  </a:lnTo>
                  <a:lnTo>
                    <a:pt x="450158" y="554526"/>
                  </a:lnTo>
                  <a:lnTo>
                    <a:pt x="473693" y="594185"/>
                  </a:lnTo>
                  <a:lnTo>
                    <a:pt x="496545" y="634132"/>
                  </a:lnTo>
                  <a:lnTo>
                    <a:pt x="518716" y="674359"/>
                  </a:lnTo>
                  <a:lnTo>
                    <a:pt x="540204" y="714857"/>
                  </a:lnTo>
                  <a:lnTo>
                    <a:pt x="561010" y="755618"/>
                  </a:lnTo>
                  <a:lnTo>
                    <a:pt x="581134" y="796634"/>
                  </a:lnTo>
                  <a:lnTo>
                    <a:pt x="600575" y="837895"/>
                  </a:lnTo>
                  <a:lnTo>
                    <a:pt x="619335" y="879393"/>
                  </a:lnTo>
                  <a:lnTo>
                    <a:pt x="637412" y="921121"/>
                  </a:lnTo>
                  <a:lnTo>
                    <a:pt x="654808" y="963069"/>
                  </a:lnTo>
                  <a:lnTo>
                    <a:pt x="671521" y="1005229"/>
                  </a:lnTo>
                  <a:lnTo>
                    <a:pt x="687551" y="1047592"/>
                  </a:lnTo>
                  <a:lnTo>
                    <a:pt x="702900" y="1090151"/>
                  </a:lnTo>
                  <a:lnTo>
                    <a:pt x="717567" y="1132895"/>
                  </a:lnTo>
                  <a:lnTo>
                    <a:pt x="731551" y="1175818"/>
                  </a:lnTo>
                  <a:lnTo>
                    <a:pt x="744853" y="1218911"/>
                  </a:lnTo>
                  <a:lnTo>
                    <a:pt x="757473" y="1262164"/>
                  </a:lnTo>
                  <a:lnTo>
                    <a:pt x="769411" y="1305571"/>
                  </a:lnTo>
                  <a:lnTo>
                    <a:pt x="780667" y="1349121"/>
                  </a:lnTo>
                  <a:lnTo>
                    <a:pt x="791241" y="1392807"/>
                  </a:lnTo>
                  <a:lnTo>
                    <a:pt x="801132" y="1436620"/>
                  </a:lnTo>
                  <a:lnTo>
                    <a:pt x="810341" y="1480552"/>
                  </a:lnTo>
                  <a:lnTo>
                    <a:pt x="818868" y="1524594"/>
                  </a:lnTo>
                  <a:lnTo>
                    <a:pt x="826713" y="1568738"/>
                  </a:lnTo>
                  <a:lnTo>
                    <a:pt x="833876" y="1612975"/>
                  </a:lnTo>
                  <a:lnTo>
                    <a:pt x="840356" y="1657297"/>
                  </a:lnTo>
                  <a:lnTo>
                    <a:pt x="846155" y="1701695"/>
                  </a:lnTo>
                  <a:lnTo>
                    <a:pt x="851271" y="1746161"/>
                  </a:lnTo>
                  <a:lnTo>
                    <a:pt x="855705" y="1790687"/>
                  </a:lnTo>
                  <a:lnTo>
                    <a:pt x="859457" y="1835263"/>
                  </a:lnTo>
                  <a:lnTo>
                    <a:pt x="862527" y="1879882"/>
                  </a:lnTo>
                  <a:lnTo>
                    <a:pt x="864914" y="1924534"/>
                  </a:lnTo>
                  <a:lnTo>
                    <a:pt x="866620" y="1969212"/>
                  </a:lnTo>
                  <a:lnTo>
                    <a:pt x="867643" y="2013907"/>
                  </a:lnTo>
                  <a:lnTo>
                    <a:pt x="867984" y="2058611"/>
                  </a:lnTo>
                  <a:lnTo>
                    <a:pt x="867643" y="2103314"/>
                  </a:lnTo>
                  <a:lnTo>
                    <a:pt x="866620" y="2148009"/>
                  </a:lnTo>
                  <a:lnTo>
                    <a:pt x="864914" y="2192687"/>
                  </a:lnTo>
                  <a:lnTo>
                    <a:pt x="862527" y="2237340"/>
                  </a:lnTo>
                  <a:lnTo>
                    <a:pt x="859457" y="2281959"/>
                  </a:lnTo>
                  <a:lnTo>
                    <a:pt x="855705" y="2326535"/>
                  </a:lnTo>
                  <a:lnTo>
                    <a:pt x="851271" y="2371061"/>
                  </a:lnTo>
                  <a:lnTo>
                    <a:pt x="846155" y="2415527"/>
                  </a:lnTo>
                  <a:lnTo>
                    <a:pt x="840356" y="2459925"/>
                  </a:lnTo>
                  <a:lnTo>
                    <a:pt x="833876" y="2504248"/>
                  </a:lnTo>
                  <a:lnTo>
                    <a:pt x="826713" y="2548485"/>
                  </a:lnTo>
                  <a:lnTo>
                    <a:pt x="818868" y="2592629"/>
                  </a:lnTo>
                  <a:lnTo>
                    <a:pt x="810341" y="2636671"/>
                  </a:lnTo>
                  <a:lnTo>
                    <a:pt x="801132" y="2680604"/>
                  </a:lnTo>
                  <a:lnTo>
                    <a:pt x="791241" y="2724417"/>
                  </a:lnTo>
                  <a:lnTo>
                    <a:pt x="780667" y="2768103"/>
                  </a:lnTo>
                  <a:lnTo>
                    <a:pt x="769411" y="2811654"/>
                  </a:lnTo>
                  <a:lnTo>
                    <a:pt x="757473" y="2855061"/>
                  </a:lnTo>
                  <a:lnTo>
                    <a:pt x="744853" y="2898315"/>
                  </a:lnTo>
                  <a:lnTo>
                    <a:pt x="731551" y="2941408"/>
                  </a:lnTo>
                  <a:lnTo>
                    <a:pt x="717567" y="2984331"/>
                  </a:lnTo>
                  <a:lnTo>
                    <a:pt x="702900" y="3027077"/>
                  </a:lnTo>
                  <a:lnTo>
                    <a:pt x="687551" y="3069635"/>
                  </a:lnTo>
                  <a:lnTo>
                    <a:pt x="671521" y="3111999"/>
                  </a:lnTo>
                  <a:lnTo>
                    <a:pt x="654808" y="3154160"/>
                  </a:lnTo>
                  <a:lnTo>
                    <a:pt x="637412" y="3196108"/>
                  </a:lnTo>
                  <a:lnTo>
                    <a:pt x="619335" y="3237836"/>
                  </a:lnTo>
                  <a:lnTo>
                    <a:pt x="600575" y="3279336"/>
                  </a:lnTo>
                  <a:lnTo>
                    <a:pt x="581134" y="3320597"/>
                  </a:lnTo>
                  <a:lnTo>
                    <a:pt x="561010" y="3361614"/>
                  </a:lnTo>
                  <a:lnTo>
                    <a:pt x="540204" y="3402375"/>
                  </a:lnTo>
                  <a:lnTo>
                    <a:pt x="518716" y="3442874"/>
                  </a:lnTo>
                  <a:lnTo>
                    <a:pt x="496545" y="3483102"/>
                  </a:lnTo>
                  <a:lnTo>
                    <a:pt x="473693" y="3523050"/>
                  </a:lnTo>
                  <a:lnTo>
                    <a:pt x="450158" y="3562709"/>
                  </a:lnTo>
                  <a:lnTo>
                    <a:pt x="425941" y="3602072"/>
                  </a:lnTo>
                  <a:lnTo>
                    <a:pt x="401042" y="3641130"/>
                  </a:lnTo>
                  <a:lnTo>
                    <a:pt x="375461" y="3679874"/>
                  </a:lnTo>
                  <a:lnTo>
                    <a:pt x="349197" y="3718296"/>
                  </a:lnTo>
                  <a:lnTo>
                    <a:pt x="322252" y="3756387"/>
                  </a:lnTo>
                  <a:lnTo>
                    <a:pt x="294624" y="3794139"/>
                  </a:lnTo>
                  <a:lnTo>
                    <a:pt x="266314" y="3831544"/>
                  </a:lnTo>
                  <a:lnTo>
                    <a:pt x="237322" y="3868592"/>
                  </a:lnTo>
                  <a:lnTo>
                    <a:pt x="207648" y="3905276"/>
                  </a:lnTo>
                  <a:lnTo>
                    <a:pt x="177292" y="3941587"/>
                  </a:lnTo>
                  <a:lnTo>
                    <a:pt x="146253" y="3977517"/>
                  </a:lnTo>
                  <a:lnTo>
                    <a:pt x="114533" y="4013057"/>
                  </a:lnTo>
                  <a:lnTo>
                    <a:pt x="82130" y="4048198"/>
                  </a:lnTo>
                  <a:lnTo>
                    <a:pt x="49045" y="4082932"/>
                  </a:lnTo>
                  <a:lnTo>
                    <a:pt x="15278" y="4117251"/>
                  </a:lnTo>
                  <a:lnTo>
                    <a:pt x="0" y="4101973"/>
                  </a:lnTo>
                  <a:lnTo>
                    <a:pt x="33850" y="4067562"/>
                  </a:lnTo>
                  <a:lnTo>
                    <a:pt x="67010" y="4032730"/>
                  </a:lnTo>
                  <a:lnTo>
                    <a:pt x="99479" y="3997487"/>
                  </a:lnTo>
                  <a:lnTo>
                    <a:pt x="131257" y="3961841"/>
                  </a:lnTo>
                  <a:lnTo>
                    <a:pt x="162345" y="3925799"/>
                  </a:lnTo>
                  <a:lnTo>
                    <a:pt x="192741" y="3889372"/>
                  </a:lnTo>
                  <a:lnTo>
                    <a:pt x="222447" y="3852568"/>
                  </a:lnTo>
                  <a:lnTo>
                    <a:pt x="251462" y="3815396"/>
                  </a:lnTo>
                  <a:lnTo>
                    <a:pt x="279786" y="3777863"/>
                  </a:lnTo>
                  <a:lnTo>
                    <a:pt x="307419" y="3739979"/>
                  </a:lnTo>
                  <a:lnTo>
                    <a:pt x="334361" y="3701753"/>
                  </a:lnTo>
                  <a:lnTo>
                    <a:pt x="360613" y="3663193"/>
                  </a:lnTo>
                  <a:lnTo>
                    <a:pt x="386174" y="3624308"/>
                  </a:lnTo>
                  <a:lnTo>
                    <a:pt x="411043" y="3585106"/>
                  </a:lnTo>
                  <a:lnTo>
                    <a:pt x="435223" y="3545596"/>
                  </a:lnTo>
                  <a:lnTo>
                    <a:pt x="458711" y="3505787"/>
                  </a:lnTo>
                  <a:lnTo>
                    <a:pt x="481508" y="3465688"/>
                  </a:lnTo>
                  <a:lnTo>
                    <a:pt x="503615" y="3425307"/>
                  </a:lnTo>
                  <a:lnTo>
                    <a:pt x="525030" y="3384652"/>
                  </a:lnTo>
                  <a:lnTo>
                    <a:pt x="545755" y="3343733"/>
                  </a:lnTo>
                  <a:lnTo>
                    <a:pt x="565789" y="3302559"/>
                  </a:lnTo>
                  <a:lnTo>
                    <a:pt x="585133" y="3261137"/>
                  </a:lnTo>
                  <a:lnTo>
                    <a:pt x="603785" y="3219477"/>
                  </a:lnTo>
                  <a:lnTo>
                    <a:pt x="621747" y="3177587"/>
                  </a:lnTo>
                  <a:lnTo>
                    <a:pt x="639017" y="3135476"/>
                  </a:lnTo>
                  <a:lnTo>
                    <a:pt x="655597" y="3093152"/>
                  </a:lnTo>
                  <a:lnTo>
                    <a:pt x="671486" y="3050625"/>
                  </a:lnTo>
                  <a:lnTo>
                    <a:pt x="686685" y="3007902"/>
                  </a:lnTo>
                  <a:lnTo>
                    <a:pt x="701192" y="2964993"/>
                  </a:lnTo>
                  <a:lnTo>
                    <a:pt x="715009" y="2921906"/>
                  </a:lnTo>
                  <a:lnTo>
                    <a:pt x="728135" y="2878651"/>
                  </a:lnTo>
                  <a:lnTo>
                    <a:pt x="740570" y="2835234"/>
                  </a:lnTo>
                  <a:lnTo>
                    <a:pt x="752314" y="2791666"/>
                  </a:lnTo>
                  <a:lnTo>
                    <a:pt x="763367" y="2747955"/>
                  </a:lnTo>
                  <a:lnTo>
                    <a:pt x="773729" y="2704110"/>
                  </a:lnTo>
                  <a:lnTo>
                    <a:pt x="783401" y="2660139"/>
                  </a:lnTo>
                  <a:lnTo>
                    <a:pt x="792382" y="2616050"/>
                  </a:lnTo>
                  <a:lnTo>
                    <a:pt x="800672" y="2571854"/>
                  </a:lnTo>
                  <a:lnTo>
                    <a:pt x="808271" y="2527557"/>
                  </a:lnTo>
                  <a:lnTo>
                    <a:pt x="815179" y="2483170"/>
                  </a:lnTo>
                  <a:lnTo>
                    <a:pt x="821397" y="2438700"/>
                  </a:lnTo>
                  <a:lnTo>
                    <a:pt x="826923" y="2394157"/>
                  </a:lnTo>
                  <a:lnTo>
                    <a:pt x="831759" y="2349548"/>
                  </a:lnTo>
                  <a:lnTo>
                    <a:pt x="835904" y="2304883"/>
                  </a:lnTo>
                  <a:lnTo>
                    <a:pt x="839358" y="2260171"/>
                  </a:lnTo>
                  <a:lnTo>
                    <a:pt x="842122" y="2215419"/>
                  </a:lnTo>
                  <a:lnTo>
                    <a:pt x="844194" y="2170637"/>
                  </a:lnTo>
                  <a:lnTo>
                    <a:pt x="845576" y="2125833"/>
                  </a:lnTo>
                  <a:lnTo>
                    <a:pt x="846267" y="2081017"/>
                  </a:lnTo>
                  <a:lnTo>
                    <a:pt x="846267" y="2036195"/>
                  </a:lnTo>
                  <a:lnTo>
                    <a:pt x="845576" y="1991379"/>
                  </a:lnTo>
                  <a:lnTo>
                    <a:pt x="844194" y="1946575"/>
                  </a:lnTo>
                  <a:lnTo>
                    <a:pt x="842122" y="1901793"/>
                  </a:lnTo>
                  <a:lnTo>
                    <a:pt x="839358" y="1857041"/>
                  </a:lnTo>
                  <a:lnTo>
                    <a:pt x="835904" y="1812329"/>
                  </a:lnTo>
                  <a:lnTo>
                    <a:pt x="831759" y="1767664"/>
                  </a:lnTo>
                  <a:lnTo>
                    <a:pt x="826923" y="1723055"/>
                  </a:lnTo>
                  <a:lnTo>
                    <a:pt x="821397" y="1678512"/>
                  </a:lnTo>
                  <a:lnTo>
                    <a:pt x="815179" y="1634042"/>
                  </a:lnTo>
                  <a:lnTo>
                    <a:pt x="808271" y="1589655"/>
                  </a:lnTo>
                  <a:lnTo>
                    <a:pt x="800672" y="1545358"/>
                  </a:lnTo>
                  <a:lnTo>
                    <a:pt x="792382" y="1501162"/>
                  </a:lnTo>
                  <a:lnTo>
                    <a:pt x="783401" y="1457073"/>
                  </a:lnTo>
                  <a:lnTo>
                    <a:pt x="773729" y="1413102"/>
                  </a:lnTo>
                  <a:lnTo>
                    <a:pt x="763367" y="1369257"/>
                  </a:lnTo>
                  <a:lnTo>
                    <a:pt x="752314" y="1325546"/>
                  </a:lnTo>
                  <a:lnTo>
                    <a:pt x="740570" y="1281978"/>
                  </a:lnTo>
                  <a:lnTo>
                    <a:pt x="728135" y="1238561"/>
                  </a:lnTo>
                  <a:lnTo>
                    <a:pt x="715009" y="1195306"/>
                  </a:lnTo>
                  <a:lnTo>
                    <a:pt x="701192" y="1152219"/>
                  </a:lnTo>
                  <a:lnTo>
                    <a:pt x="686685" y="1109310"/>
                  </a:lnTo>
                  <a:lnTo>
                    <a:pt x="671486" y="1066587"/>
                  </a:lnTo>
                  <a:lnTo>
                    <a:pt x="655597" y="1024060"/>
                  </a:lnTo>
                  <a:lnTo>
                    <a:pt x="639017" y="981736"/>
                  </a:lnTo>
                  <a:lnTo>
                    <a:pt x="621747" y="939625"/>
                  </a:lnTo>
                  <a:lnTo>
                    <a:pt x="603785" y="897735"/>
                  </a:lnTo>
                  <a:lnTo>
                    <a:pt x="585133" y="856075"/>
                  </a:lnTo>
                  <a:lnTo>
                    <a:pt x="565789" y="814653"/>
                  </a:lnTo>
                  <a:lnTo>
                    <a:pt x="545755" y="773479"/>
                  </a:lnTo>
                  <a:lnTo>
                    <a:pt x="525030" y="732560"/>
                  </a:lnTo>
                  <a:lnTo>
                    <a:pt x="503615" y="691905"/>
                  </a:lnTo>
                  <a:lnTo>
                    <a:pt x="481508" y="651524"/>
                  </a:lnTo>
                  <a:lnTo>
                    <a:pt x="458711" y="611425"/>
                  </a:lnTo>
                  <a:lnTo>
                    <a:pt x="435223" y="571616"/>
                  </a:lnTo>
                  <a:lnTo>
                    <a:pt x="411043" y="532106"/>
                  </a:lnTo>
                  <a:lnTo>
                    <a:pt x="386174" y="492904"/>
                  </a:lnTo>
                  <a:lnTo>
                    <a:pt x="360613" y="454019"/>
                  </a:lnTo>
                  <a:lnTo>
                    <a:pt x="334361" y="415459"/>
                  </a:lnTo>
                  <a:lnTo>
                    <a:pt x="307419" y="377233"/>
                  </a:lnTo>
                  <a:lnTo>
                    <a:pt x="279786" y="339349"/>
                  </a:lnTo>
                  <a:lnTo>
                    <a:pt x="251462" y="301816"/>
                  </a:lnTo>
                  <a:lnTo>
                    <a:pt x="222447" y="264644"/>
                  </a:lnTo>
                  <a:lnTo>
                    <a:pt x="192741" y="227840"/>
                  </a:lnTo>
                  <a:lnTo>
                    <a:pt x="162345" y="191413"/>
                  </a:lnTo>
                  <a:lnTo>
                    <a:pt x="131257" y="155371"/>
                  </a:lnTo>
                  <a:lnTo>
                    <a:pt x="99479" y="119725"/>
                  </a:lnTo>
                  <a:lnTo>
                    <a:pt x="67010" y="84482"/>
                  </a:lnTo>
                  <a:lnTo>
                    <a:pt x="33850" y="49650"/>
                  </a:lnTo>
                  <a:lnTo>
                    <a:pt x="0" y="15240"/>
                  </a:lnTo>
                  <a:lnTo>
                    <a:pt x="15278" y="0"/>
                  </a:lnTo>
                  <a:close/>
                </a:path>
              </a:pathLst>
            </a:custGeom>
            <a:ln w="19049">
              <a:solidFill>
                <a:srgbClr val="3364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57795" y="2681985"/>
              <a:ext cx="7569834" cy="864869"/>
            </a:xfrm>
            <a:custGeom>
              <a:avLst/>
              <a:gdLst/>
              <a:ahLst/>
              <a:cxnLst/>
              <a:rect l="l" t="t" r="r" b="b"/>
              <a:pathLst>
                <a:path w="7569834" h="864870">
                  <a:moveTo>
                    <a:pt x="7569708" y="0"/>
                  </a:moveTo>
                  <a:lnTo>
                    <a:pt x="0" y="0"/>
                  </a:lnTo>
                  <a:lnTo>
                    <a:pt x="0" y="864870"/>
                  </a:lnTo>
                  <a:lnTo>
                    <a:pt x="7569708" y="864870"/>
                  </a:lnTo>
                  <a:lnTo>
                    <a:pt x="7569708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57795" y="2681985"/>
              <a:ext cx="7569834" cy="864869"/>
            </a:xfrm>
            <a:custGeom>
              <a:avLst/>
              <a:gdLst/>
              <a:ahLst/>
              <a:cxnLst/>
              <a:rect l="l" t="t" r="r" b="b"/>
              <a:pathLst>
                <a:path w="7569834" h="864870">
                  <a:moveTo>
                    <a:pt x="0" y="864870"/>
                  </a:moveTo>
                  <a:lnTo>
                    <a:pt x="7569708" y="864870"/>
                  </a:lnTo>
                  <a:lnTo>
                    <a:pt x="7569708" y="0"/>
                  </a:lnTo>
                  <a:lnTo>
                    <a:pt x="0" y="0"/>
                  </a:lnTo>
                  <a:lnTo>
                    <a:pt x="0" y="86487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732026" y="2838957"/>
            <a:ext cx="6433185" cy="50609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5080">
              <a:lnSpc>
                <a:spcPts val="1739"/>
              </a:lnSpc>
              <a:spcBef>
                <a:spcPts val="409"/>
              </a:spcBef>
            </a:pP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ограничение</a:t>
            </a:r>
            <a:r>
              <a:rPr sz="1700" spc="-6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доступа</a:t>
            </a:r>
            <a:r>
              <a:rPr sz="17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работника</a:t>
            </a:r>
            <a:r>
              <a:rPr sz="1700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к</a:t>
            </a:r>
            <a:r>
              <a:rPr sz="17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информации,</a:t>
            </a:r>
            <a:r>
              <a:rPr sz="1700" spc="-6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которая</a:t>
            </a:r>
            <a:r>
              <a:rPr sz="1700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Georgia"/>
                <a:cs typeface="Georgia"/>
              </a:rPr>
              <a:t>может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затрагивать</a:t>
            </a:r>
            <a:r>
              <a:rPr sz="1700" spc="-5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его</a:t>
            </a:r>
            <a:r>
              <a:rPr sz="17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личные</a:t>
            </a:r>
            <a:r>
              <a:rPr sz="1700" spc="-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Georgia"/>
                <a:cs typeface="Georgia"/>
              </a:rPr>
              <a:t>интересы;</a:t>
            </a:r>
            <a:endParaRPr sz="1700">
              <a:latin typeface="Georgia"/>
              <a:cs typeface="Georgi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07733" y="2564257"/>
            <a:ext cx="8129905" cy="2289810"/>
            <a:chOff x="507733" y="2564257"/>
            <a:chExt cx="8129905" cy="2289810"/>
          </a:xfrm>
        </p:grpSpPr>
        <p:sp>
          <p:nvSpPr>
            <p:cNvPr id="13" name="object 13"/>
            <p:cNvSpPr/>
            <p:nvPr/>
          </p:nvSpPr>
          <p:spPr>
            <a:xfrm>
              <a:off x="517258" y="2573782"/>
              <a:ext cx="1081405" cy="1081405"/>
            </a:xfrm>
            <a:custGeom>
              <a:avLst/>
              <a:gdLst/>
              <a:ahLst/>
              <a:cxnLst/>
              <a:rect l="l" t="t" r="r" b="b"/>
              <a:pathLst>
                <a:path w="1081405" h="1081404">
                  <a:moveTo>
                    <a:pt x="540537" y="0"/>
                  </a:moveTo>
                  <a:lnTo>
                    <a:pt x="491336" y="2209"/>
                  </a:lnTo>
                  <a:lnTo>
                    <a:pt x="443372" y="8710"/>
                  </a:lnTo>
                  <a:lnTo>
                    <a:pt x="396838" y="19312"/>
                  </a:lnTo>
                  <a:lnTo>
                    <a:pt x="351923" y="33824"/>
                  </a:lnTo>
                  <a:lnTo>
                    <a:pt x="308818" y="52055"/>
                  </a:lnTo>
                  <a:lnTo>
                    <a:pt x="267714" y="73815"/>
                  </a:lnTo>
                  <a:lnTo>
                    <a:pt x="228802" y="98911"/>
                  </a:lnTo>
                  <a:lnTo>
                    <a:pt x="192272" y="127154"/>
                  </a:lnTo>
                  <a:lnTo>
                    <a:pt x="158316" y="158353"/>
                  </a:lnTo>
                  <a:lnTo>
                    <a:pt x="127124" y="192316"/>
                  </a:lnTo>
                  <a:lnTo>
                    <a:pt x="98888" y="228852"/>
                  </a:lnTo>
                  <a:lnTo>
                    <a:pt x="73797" y="267772"/>
                  </a:lnTo>
                  <a:lnTo>
                    <a:pt x="52043" y="308883"/>
                  </a:lnTo>
                  <a:lnTo>
                    <a:pt x="33816" y="351996"/>
                  </a:lnTo>
                  <a:lnTo>
                    <a:pt x="19307" y="396919"/>
                  </a:lnTo>
                  <a:lnTo>
                    <a:pt x="8708" y="443461"/>
                  </a:lnTo>
                  <a:lnTo>
                    <a:pt x="2208" y="491431"/>
                  </a:lnTo>
                  <a:lnTo>
                    <a:pt x="0" y="540638"/>
                  </a:lnTo>
                  <a:lnTo>
                    <a:pt x="2208" y="589826"/>
                  </a:lnTo>
                  <a:lnTo>
                    <a:pt x="8708" y="637779"/>
                  </a:lnTo>
                  <a:lnTo>
                    <a:pt x="19307" y="684305"/>
                  </a:lnTo>
                  <a:lnTo>
                    <a:pt x="33816" y="729214"/>
                  </a:lnTo>
                  <a:lnTo>
                    <a:pt x="52043" y="772314"/>
                  </a:lnTo>
                  <a:lnTo>
                    <a:pt x="73797" y="813416"/>
                  </a:lnTo>
                  <a:lnTo>
                    <a:pt x="98888" y="852327"/>
                  </a:lnTo>
                  <a:lnTo>
                    <a:pt x="127124" y="888856"/>
                  </a:lnTo>
                  <a:lnTo>
                    <a:pt x="158316" y="922813"/>
                  </a:lnTo>
                  <a:lnTo>
                    <a:pt x="192272" y="954007"/>
                  </a:lnTo>
                  <a:lnTo>
                    <a:pt x="228802" y="982246"/>
                  </a:lnTo>
                  <a:lnTo>
                    <a:pt x="267714" y="1007340"/>
                  </a:lnTo>
                  <a:lnTo>
                    <a:pt x="308818" y="1029097"/>
                  </a:lnTo>
                  <a:lnTo>
                    <a:pt x="351923" y="1047327"/>
                  </a:lnTo>
                  <a:lnTo>
                    <a:pt x="396838" y="1061838"/>
                  </a:lnTo>
                  <a:lnTo>
                    <a:pt x="443372" y="1072440"/>
                  </a:lnTo>
                  <a:lnTo>
                    <a:pt x="491336" y="1078941"/>
                  </a:lnTo>
                  <a:lnTo>
                    <a:pt x="540537" y="1081150"/>
                  </a:lnTo>
                  <a:lnTo>
                    <a:pt x="589741" y="1078941"/>
                  </a:lnTo>
                  <a:lnTo>
                    <a:pt x="637707" y="1072440"/>
                  </a:lnTo>
                  <a:lnTo>
                    <a:pt x="684242" y="1061838"/>
                  </a:lnTo>
                  <a:lnTo>
                    <a:pt x="729157" y="1047327"/>
                  </a:lnTo>
                  <a:lnTo>
                    <a:pt x="772260" y="1029097"/>
                  </a:lnTo>
                  <a:lnTo>
                    <a:pt x="813362" y="1007340"/>
                  </a:lnTo>
                  <a:lnTo>
                    <a:pt x="852271" y="982246"/>
                  </a:lnTo>
                  <a:lnTo>
                    <a:pt x="888796" y="954007"/>
                  </a:lnTo>
                  <a:lnTo>
                    <a:pt x="922748" y="922813"/>
                  </a:lnTo>
                  <a:lnTo>
                    <a:pt x="953936" y="888856"/>
                  </a:lnTo>
                  <a:lnTo>
                    <a:pt x="982168" y="852327"/>
                  </a:lnTo>
                  <a:lnTo>
                    <a:pt x="1007254" y="813416"/>
                  </a:lnTo>
                  <a:lnTo>
                    <a:pt x="1029004" y="772314"/>
                  </a:lnTo>
                  <a:lnTo>
                    <a:pt x="1047228" y="729214"/>
                  </a:lnTo>
                  <a:lnTo>
                    <a:pt x="1061733" y="684305"/>
                  </a:lnTo>
                  <a:lnTo>
                    <a:pt x="1072330" y="637779"/>
                  </a:lnTo>
                  <a:lnTo>
                    <a:pt x="1078828" y="589826"/>
                  </a:lnTo>
                  <a:lnTo>
                    <a:pt x="1081036" y="540638"/>
                  </a:lnTo>
                  <a:lnTo>
                    <a:pt x="1078828" y="491431"/>
                  </a:lnTo>
                  <a:lnTo>
                    <a:pt x="1072330" y="443461"/>
                  </a:lnTo>
                  <a:lnTo>
                    <a:pt x="1061733" y="396919"/>
                  </a:lnTo>
                  <a:lnTo>
                    <a:pt x="1047228" y="351996"/>
                  </a:lnTo>
                  <a:lnTo>
                    <a:pt x="1029004" y="308883"/>
                  </a:lnTo>
                  <a:lnTo>
                    <a:pt x="1007254" y="267772"/>
                  </a:lnTo>
                  <a:lnTo>
                    <a:pt x="982168" y="228852"/>
                  </a:lnTo>
                  <a:lnTo>
                    <a:pt x="953936" y="192316"/>
                  </a:lnTo>
                  <a:lnTo>
                    <a:pt x="922748" y="158353"/>
                  </a:lnTo>
                  <a:lnTo>
                    <a:pt x="888796" y="127154"/>
                  </a:lnTo>
                  <a:lnTo>
                    <a:pt x="852271" y="98911"/>
                  </a:lnTo>
                  <a:lnTo>
                    <a:pt x="813362" y="73815"/>
                  </a:lnTo>
                  <a:lnTo>
                    <a:pt x="772260" y="52055"/>
                  </a:lnTo>
                  <a:lnTo>
                    <a:pt x="729157" y="33824"/>
                  </a:lnTo>
                  <a:lnTo>
                    <a:pt x="684242" y="19312"/>
                  </a:lnTo>
                  <a:lnTo>
                    <a:pt x="637707" y="8710"/>
                  </a:lnTo>
                  <a:lnTo>
                    <a:pt x="589741" y="2209"/>
                  </a:lnTo>
                  <a:lnTo>
                    <a:pt x="5405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17258" y="2573782"/>
              <a:ext cx="1081405" cy="1081405"/>
            </a:xfrm>
            <a:custGeom>
              <a:avLst/>
              <a:gdLst/>
              <a:ahLst/>
              <a:cxnLst/>
              <a:rect l="l" t="t" r="r" b="b"/>
              <a:pathLst>
                <a:path w="1081405" h="1081404">
                  <a:moveTo>
                    <a:pt x="0" y="540638"/>
                  </a:moveTo>
                  <a:lnTo>
                    <a:pt x="2208" y="491431"/>
                  </a:lnTo>
                  <a:lnTo>
                    <a:pt x="8708" y="443461"/>
                  </a:lnTo>
                  <a:lnTo>
                    <a:pt x="19307" y="396919"/>
                  </a:lnTo>
                  <a:lnTo>
                    <a:pt x="33816" y="351996"/>
                  </a:lnTo>
                  <a:lnTo>
                    <a:pt x="52043" y="308883"/>
                  </a:lnTo>
                  <a:lnTo>
                    <a:pt x="73797" y="267772"/>
                  </a:lnTo>
                  <a:lnTo>
                    <a:pt x="98888" y="228852"/>
                  </a:lnTo>
                  <a:lnTo>
                    <a:pt x="127124" y="192316"/>
                  </a:lnTo>
                  <a:lnTo>
                    <a:pt x="158316" y="158353"/>
                  </a:lnTo>
                  <a:lnTo>
                    <a:pt x="192272" y="127154"/>
                  </a:lnTo>
                  <a:lnTo>
                    <a:pt x="228802" y="98911"/>
                  </a:lnTo>
                  <a:lnTo>
                    <a:pt x="267714" y="73815"/>
                  </a:lnTo>
                  <a:lnTo>
                    <a:pt x="308818" y="52055"/>
                  </a:lnTo>
                  <a:lnTo>
                    <a:pt x="351923" y="33824"/>
                  </a:lnTo>
                  <a:lnTo>
                    <a:pt x="396838" y="19312"/>
                  </a:lnTo>
                  <a:lnTo>
                    <a:pt x="443372" y="8710"/>
                  </a:lnTo>
                  <a:lnTo>
                    <a:pt x="491336" y="2209"/>
                  </a:lnTo>
                  <a:lnTo>
                    <a:pt x="540537" y="0"/>
                  </a:lnTo>
                  <a:lnTo>
                    <a:pt x="589741" y="2209"/>
                  </a:lnTo>
                  <a:lnTo>
                    <a:pt x="637707" y="8710"/>
                  </a:lnTo>
                  <a:lnTo>
                    <a:pt x="684242" y="19312"/>
                  </a:lnTo>
                  <a:lnTo>
                    <a:pt x="729157" y="33824"/>
                  </a:lnTo>
                  <a:lnTo>
                    <a:pt x="772260" y="52055"/>
                  </a:lnTo>
                  <a:lnTo>
                    <a:pt x="813362" y="73815"/>
                  </a:lnTo>
                  <a:lnTo>
                    <a:pt x="852271" y="98911"/>
                  </a:lnTo>
                  <a:lnTo>
                    <a:pt x="888796" y="127154"/>
                  </a:lnTo>
                  <a:lnTo>
                    <a:pt x="922748" y="158353"/>
                  </a:lnTo>
                  <a:lnTo>
                    <a:pt x="953936" y="192316"/>
                  </a:lnTo>
                  <a:lnTo>
                    <a:pt x="982168" y="228852"/>
                  </a:lnTo>
                  <a:lnTo>
                    <a:pt x="1007254" y="267772"/>
                  </a:lnTo>
                  <a:lnTo>
                    <a:pt x="1029004" y="308883"/>
                  </a:lnTo>
                  <a:lnTo>
                    <a:pt x="1047228" y="351996"/>
                  </a:lnTo>
                  <a:lnTo>
                    <a:pt x="1061733" y="396919"/>
                  </a:lnTo>
                  <a:lnTo>
                    <a:pt x="1072330" y="443461"/>
                  </a:lnTo>
                  <a:lnTo>
                    <a:pt x="1078828" y="491431"/>
                  </a:lnTo>
                  <a:lnTo>
                    <a:pt x="1081036" y="540638"/>
                  </a:lnTo>
                  <a:lnTo>
                    <a:pt x="1078828" y="589826"/>
                  </a:lnTo>
                  <a:lnTo>
                    <a:pt x="1072330" y="637779"/>
                  </a:lnTo>
                  <a:lnTo>
                    <a:pt x="1061733" y="684305"/>
                  </a:lnTo>
                  <a:lnTo>
                    <a:pt x="1047228" y="729214"/>
                  </a:lnTo>
                  <a:lnTo>
                    <a:pt x="1029004" y="772314"/>
                  </a:lnTo>
                  <a:lnTo>
                    <a:pt x="1007254" y="813416"/>
                  </a:lnTo>
                  <a:lnTo>
                    <a:pt x="982168" y="852327"/>
                  </a:lnTo>
                  <a:lnTo>
                    <a:pt x="953936" y="888856"/>
                  </a:lnTo>
                  <a:lnTo>
                    <a:pt x="922748" y="922813"/>
                  </a:lnTo>
                  <a:lnTo>
                    <a:pt x="888796" y="954007"/>
                  </a:lnTo>
                  <a:lnTo>
                    <a:pt x="852271" y="982246"/>
                  </a:lnTo>
                  <a:lnTo>
                    <a:pt x="813362" y="1007340"/>
                  </a:lnTo>
                  <a:lnTo>
                    <a:pt x="772260" y="1029097"/>
                  </a:lnTo>
                  <a:lnTo>
                    <a:pt x="729157" y="1047327"/>
                  </a:lnTo>
                  <a:lnTo>
                    <a:pt x="684242" y="1061838"/>
                  </a:lnTo>
                  <a:lnTo>
                    <a:pt x="637707" y="1072440"/>
                  </a:lnTo>
                  <a:lnTo>
                    <a:pt x="589741" y="1078941"/>
                  </a:lnTo>
                  <a:lnTo>
                    <a:pt x="540537" y="1081150"/>
                  </a:lnTo>
                  <a:lnTo>
                    <a:pt x="491336" y="1078941"/>
                  </a:lnTo>
                  <a:lnTo>
                    <a:pt x="443372" y="1072440"/>
                  </a:lnTo>
                  <a:lnTo>
                    <a:pt x="396838" y="1061838"/>
                  </a:lnTo>
                  <a:lnTo>
                    <a:pt x="351923" y="1047327"/>
                  </a:lnTo>
                  <a:lnTo>
                    <a:pt x="308818" y="1029097"/>
                  </a:lnTo>
                  <a:lnTo>
                    <a:pt x="267714" y="1007340"/>
                  </a:lnTo>
                  <a:lnTo>
                    <a:pt x="228802" y="982246"/>
                  </a:lnTo>
                  <a:lnTo>
                    <a:pt x="192272" y="954007"/>
                  </a:lnTo>
                  <a:lnTo>
                    <a:pt x="158316" y="922813"/>
                  </a:lnTo>
                  <a:lnTo>
                    <a:pt x="127124" y="888856"/>
                  </a:lnTo>
                  <a:lnTo>
                    <a:pt x="98888" y="852327"/>
                  </a:lnTo>
                  <a:lnTo>
                    <a:pt x="73797" y="813416"/>
                  </a:lnTo>
                  <a:lnTo>
                    <a:pt x="52043" y="772314"/>
                  </a:lnTo>
                  <a:lnTo>
                    <a:pt x="33816" y="729214"/>
                  </a:lnTo>
                  <a:lnTo>
                    <a:pt x="19307" y="684305"/>
                  </a:lnTo>
                  <a:lnTo>
                    <a:pt x="8708" y="637779"/>
                  </a:lnTo>
                  <a:lnTo>
                    <a:pt x="2208" y="589826"/>
                  </a:lnTo>
                  <a:lnTo>
                    <a:pt x="0" y="540638"/>
                  </a:lnTo>
                  <a:close/>
                </a:path>
              </a:pathLst>
            </a:custGeom>
            <a:ln w="19050">
              <a:solidFill>
                <a:srgbClr val="4380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372234" y="3979291"/>
              <a:ext cx="7255509" cy="864869"/>
            </a:xfrm>
            <a:custGeom>
              <a:avLst/>
              <a:gdLst/>
              <a:ahLst/>
              <a:cxnLst/>
              <a:rect l="l" t="t" r="r" b="b"/>
              <a:pathLst>
                <a:path w="7255509" h="864870">
                  <a:moveTo>
                    <a:pt x="7255383" y="0"/>
                  </a:moveTo>
                  <a:lnTo>
                    <a:pt x="0" y="0"/>
                  </a:lnTo>
                  <a:lnTo>
                    <a:pt x="0" y="864869"/>
                  </a:lnTo>
                  <a:lnTo>
                    <a:pt x="7255383" y="864869"/>
                  </a:lnTo>
                  <a:lnTo>
                    <a:pt x="7255383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72234" y="3979291"/>
              <a:ext cx="7255509" cy="864869"/>
            </a:xfrm>
            <a:custGeom>
              <a:avLst/>
              <a:gdLst/>
              <a:ahLst/>
              <a:cxnLst/>
              <a:rect l="l" t="t" r="r" b="b"/>
              <a:pathLst>
                <a:path w="7255509" h="864870">
                  <a:moveTo>
                    <a:pt x="0" y="864869"/>
                  </a:moveTo>
                  <a:lnTo>
                    <a:pt x="7255383" y="864869"/>
                  </a:lnTo>
                  <a:lnTo>
                    <a:pt x="7255383" y="0"/>
                  </a:lnTo>
                  <a:lnTo>
                    <a:pt x="0" y="0"/>
                  </a:lnTo>
                  <a:lnTo>
                    <a:pt x="0" y="864869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046223" y="4026153"/>
            <a:ext cx="6443980" cy="727075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12700" marR="5080">
              <a:lnSpc>
                <a:spcPts val="1739"/>
              </a:lnSpc>
              <a:spcBef>
                <a:spcPts val="409"/>
              </a:spcBef>
            </a:pP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добровольный</a:t>
            </a:r>
            <a:r>
              <a:rPr sz="1700" spc="-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отказ</a:t>
            </a:r>
            <a:r>
              <a:rPr sz="1700" spc="-5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работника</a:t>
            </a:r>
            <a:r>
              <a:rPr sz="17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или</a:t>
            </a:r>
            <a:r>
              <a:rPr sz="1700" spc="-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его</a:t>
            </a:r>
            <a:r>
              <a:rPr sz="1700" spc="-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отстранение</a:t>
            </a:r>
            <a:r>
              <a:rPr sz="17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от</a:t>
            </a:r>
            <a:r>
              <a:rPr sz="1700" spc="-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Georgia"/>
                <a:cs typeface="Georgia"/>
              </a:rPr>
              <a:t>участия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в</a:t>
            </a:r>
            <a:r>
              <a:rPr sz="1700" spc="-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обсуждении</a:t>
            </a:r>
            <a:r>
              <a:rPr sz="1700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решений</a:t>
            </a:r>
            <a:r>
              <a:rPr sz="1700" spc="-5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по</a:t>
            </a:r>
            <a:r>
              <a:rPr sz="17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вопросам,</a:t>
            </a:r>
            <a:r>
              <a:rPr sz="1700" spc="-6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которые</a:t>
            </a:r>
            <a:r>
              <a:rPr sz="17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находятся</a:t>
            </a:r>
            <a:r>
              <a:rPr sz="1700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Georgia"/>
                <a:cs typeface="Georgia"/>
              </a:rPr>
              <a:t>или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могут</a:t>
            </a:r>
            <a:r>
              <a:rPr sz="1700" spc="-5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оказаться</a:t>
            </a:r>
            <a:r>
              <a:rPr sz="1700" spc="-6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под</a:t>
            </a:r>
            <a:r>
              <a:rPr sz="17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влиянием</a:t>
            </a:r>
            <a:r>
              <a:rPr sz="1700" spc="-5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конфликта</a:t>
            </a:r>
            <a:r>
              <a:rPr sz="1700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Georgia"/>
                <a:cs typeface="Georgia"/>
              </a:rPr>
              <a:t>интересов;</a:t>
            </a:r>
            <a:endParaRPr sz="1700">
              <a:latin typeface="Georgia"/>
              <a:cs typeface="Georgi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822109" y="3861561"/>
            <a:ext cx="7814945" cy="2289810"/>
            <a:chOff x="822109" y="3861561"/>
            <a:chExt cx="7814945" cy="2289810"/>
          </a:xfrm>
        </p:grpSpPr>
        <p:sp>
          <p:nvSpPr>
            <p:cNvPr id="19" name="object 19"/>
            <p:cNvSpPr/>
            <p:nvPr/>
          </p:nvSpPr>
          <p:spPr>
            <a:xfrm>
              <a:off x="831634" y="3871086"/>
              <a:ext cx="1081405" cy="1081405"/>
            </a:xfrm>
            <a:custGeom>
              <a:avLst/>
              <a:gdLst/>
              <a:ahLst/>
              <a:cxnLst/>
              <a:rect l="l" t="t" r="r" b="b"/>
              <a:pathLst>
                <a:path w="1081405" h="1081404">
                  <a:moveTo>
                    <a:pt x="540600" y="0"/>
                  </a:moveTo>
                  <a:lnTo>
                    <a:pt x="491391" y="2209"/>
                  </a:lnTo>
                  <a:lnTo>
                    <a:pt x="443420" y="8710"/>
                  </a:lnTo>
                  <a:lnTo>
                    <a:pt x="396879" y="19312"/>
                  </a:lnTo>
                  <a:lnTo>
                    <a:pt x="351958" y="33823"/>
                  </a:lnTo>
                  <a:lnTo>
                    <a:pt x="308847" y="52053"/>
                  </a:lnTo>
                  <a:lnTo>
                    <a:pt x="267738" y="73810"/>
                  </a:lnTo>
                  <a:lnTo>
                    <a:pt x="228822" y="98904"/>
                  </a:lnTo>
                  <a:lnTo>
                    <a:pt x="192288" y="127143"/>
                  </a:lnTo>
                  <a:lnTo>
                    <a:pt x="158329" y="158337"/>
                  </a:lnTo>
                  <a:lnTo>
                    <a:pt x="127134" y="192294"/>
                  </a:lnTo>
                  <a:lnTo>
                    <a:pt x="98895" y="228823"/>
                  </a:lnTo>
                  <a:lnTo>
                    <a:pt x="73802" y="267734"/>
                  </a:lnTo>
                  <a:lnTo>
                    <a:pt x="52046" y="308836"/>
                  </a:lnTo>
                  <a:lnTo>
                    <a:pt x="33818" y="351936"/>
                  </a:lnTo>
                  <a:lnTo>
                    <a:pt x="19309" y="396845"/>
                  </a:lnTo>
                  <a:lnTo>
                    <a:pt x="8709" y="443371"/>
                  </a:lnTo>
                  <a:lnTo>
                    <a:pt x="2209" y="491324"/>
                  </a:lnTo>
                  <a:lnTo>
                    <a:pt x="0" y="540512"/>
                  </a:lnTo>
                  <a:lnTo>
                    <a:pt x="2209" y="589719"/>
                  </a:lnTo>
                  <a:lnTo>
                    <a:pt x="8709" y="637689"/>
                  </a:lnTo>
                  <a:lnTo>
                    <a:pt x="19309" y="684231"/>
                  </a:lnTo>
                  <a:lnTo>
                    <a:pt x="33818" y="729154"/>
                  </a:lnTo>
                  <a:lnTo>
                    <a:pt x="52046" y="772267"/>
                  </a:lnTo>
                  <a:lnTo>
                    <a:pt x="73802" y="813378"/>
                  </a:lnTo>
                  <a:lnTo>
                    <a:pt x="98895" y="852298"/>
                  </a:lnTo>
                  <a:lnTo>
                    <a:pt x="127134" y="888834"/>
                  </a:lnTo>
                  <a:lnTo>
                    <a:pt x="158329" y="922797"/>
                  </a:lnTo>
                  <a:lnTo>
                    <a:pt x="192288" y="953996"/>
                  </a:lnTo>
                  <a:lnTo>
                    <a:pt x="228822" y="982239"/>
                  </a:lnTo>
                  <a:lnTo>
                    <a:pt x="267738" y="1007335"/>
                  </a:lnTo>
                  <a:lnTo>
                    <a:pt x="308847" y="1029095"/>
                  </a:lnTo>
                  <a:lnTo>
                    <a:pt x="351958" y="1047326"/>
                  </a:lnTo>
                  <a:lnTo>
                    <a:pt x="396879" y="1061838"/>
                  </a:lnTo>
                  <a:lnTo>
                    <a:pt x="443420" y="1072440"/>
                  </a:lnTo>
                  <a:lnTo>
                    <a:pt x="491391" y="1078941"/>
                  </a:lnTo>
                  <a:lnTo>
                    <a:pt x="540600" y="1081151"/>
                  </a:lnTo>
                  <a:lnTo>
                    <a:pt x="589788" y="1078941"/>
                  </a:lnTo>
                  <a:lnTo>
                    <a:pt x="637741" y="1072440"/>
                  </a:lnTo>
                  <a:lnTo>
                    <a:pt x="684267" y="1061838"/>
                  </a:lnTo>
                  <a:lnTo>
                    <a:pt x="729176" y="1047326"/>
                  </a:lnTo>
                  <a:lnTo>
                    <a:pt x="772276" y="1029095"/>
                  </a:lnTo>
                  <a:lnTo>
                    <a:pt x="813378" y="1007335"/>
                  </a:lnTo>
                  <a:lnTo>
                    <a:pt x="852288" y="982239"/>
                  </a:lnTo>
                  <a:lnTo>
                    <a:pt x="888818" y="953996"/>
                  </a:lnTo>
                  <a:lnTo>
                    <a:pt x="922775" y="922797"/>
                  </a:lnTo>
                  <a:lnTo>
                    <a:pt x="953969" y="888834"/>
                  </a:lnTo>
                  <a:lnTo>
                    <a:pt x="982208" y="852298"/>
                  </a:lnTo>
                  <a:lnTo>
                    <a:pt x="1007302" y="813378"/>
                  </a:lnTo>
                  <a:lnTo>
                    <a:pt x="1029059" y="772267"/>
                  </a:lnTo>
                  <a:lnTo>
                    <a:pt x="1047289" y="729154"/>
                  </a:lnTo>
                  <a:lnTo>
                    <a:pt x="1061800" y="684231"/>
                  </a:lnTo>
                  <a:lnTo>
                    <a:pt x="1072402" y="637689"/>
                  </a:lnTo>
                  <a:lnTo>
                    <a:pt x="1078903" y="589719"/>
                  </a:lnTo>
                  <a:lnTo>
                    <a:pt x="1081112" y="540512"/>
                  </a:lnTo>
                  <a:lnTo>
                    <a:pt x="1078903" y="491324"/>
                  </a:lnTo>
                  <a:lnTo>
                    <a:pt x="1072402" y="443371"/>
                  </a:lnTo>
                  <a:lnTo>
                    <a:pt x="1061800" y="396845"/>
                  </a:lnTo>
                  <a:lnTo>
                    <a:pt x="1047289" y="351936"/>
                  </a:lnTo>
                  <a:lnTo>
                    <a:pt x="1029059" y="308836"/>
                  </a:lnTo>
                  <a:lnTo>
                    <a:pt x="1007302" y="267734"/>
                  </a:lnTo>
                  <a:lnTo>
                    <a:pt x="982208" y="228823"/>
                  </a:lnTo>
                  <a:lnTo>
                    <a:pt x="953969" y="192294"/>
                  </a:lnTo>
                  <a:lnTo>
                    <a:pt x="922775" y="158337"/>
                  </a:lnTo>
                  <a:lnTo>
                    <a:pt x="888818" y="127143"/>
                  </a:lnTo>
                  <a:lnTo>
                    <a:pt x="852288" y="98904"/>
                  </a:lnTo>
                  <a:lnTo>
                    <a:pt x="813378" y="73810"/>
                  </a:lnTo>
                  <a:lnTo>
                    <a:pt x="772276" y="52053"/>
                  </a:lnTo>
                  <a:lnTo>
                    <a:pt x="729176" y="33823"/>
                  </a:lnTo>
                  <a:lnTo>
                    <a:pt x="684267" y="19312"/>
                  </a:lnTo>
                  <a:lnTo>
                    <a:pt x="637741" y="8710"/>
                  </a:lnTo>
                  <a:lnTo>
                    <a:pt x="589788" y="2209"/>
                  </a:lnTo>
                  <a:lnTo>
                    <a:pt x="540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31634" y="3871086"/>
              <a:ext cx="1081405" cy="1081405"/>
            </a:xfrm>
            <a:custGeom>
              <a:avLst/>
              <a:gdLst/>
              <a:ahLst/>
              <a:cxnLst/>
              <a:rect l="l" t="t" r="r" b="b"/>
              <a:pathLst>
                <a:path w="1081405" h="1081404">
                  <a:moveTo>
                    <a:pt x="0" y="540512"/>
                  </a:moveTo>
                  <a:lnTo>
                    <a:pt x="2209" y="491324"/>
                  </a:lnTo>
                  <a:lnTo>
                    <a:pt x="8709" y="443371"/>
                  </a:lnTo>
                  <a:lnTo>
                    <a:pt x="19309" y="396845"/>
                  </a:lnTo>
                  <a:lnTo>
                    <a:pt x="33818" y="351936"/>
                  </a:lnTo>
                  <a:lnTo>
                    <a:pt x="52046" y="308836"/>
                  </a:lnTo>
                  <a:lnTo>
                    <a:pt x="73802" y="267734"/>
                  </a:lnTo>
                  <a:lnTo>
                    <a:pt x="98895" y="228823"/>
                  </a:lnTo>
                  <a:lnTo>
                    <a:pt x="127134" y="192294"/>
                  </a:lnTo>
                  <a:lnTo>
                    <a:pt x="158329" y="158337"/>
                  </a:lnTo>
                  <a:lnTo>
                    <a:pt x="192288" y="127143"/>
                  </a:lnTo>
                  <a:lnTo>
                    <a:pt x="228822" y="98904"/>
                  </a:lnTo>
                  <a:lnTo>
                    <a:pt x="267738" y="73810"/>
                  </a:lnTo>
                  <a:lnTo>
                    <a:pt x="308847" y="52053"/>
                  </a:lnTo>
                  <a:lnTo>
                    <a:pt x="351958" y="33823"/>
                  </a:lnTo>
                  <a:lnTo>
                    <a:pt x="396879" y="19312"/>
                  </a:lnTo>
                  <a:lnTo>
                    <a:pt x="443420" y="8710"/>
                  </a:lnTo>
                  <a:lnTo>
                    <a:pt x="491391" y="2209"/>
                  </a:lnTo>
                  <a:lnTo>
                    <a:pt x="540600" y="0"/>
                  </a:lnTo>
                  <a:lnTo>
                    <a:pt x="589788" y="2209"/>
                  </a:lnTo>
                  <a:lnTo>
                    <a:pt x="637741" y="8710"/>
                  </a:lnTo>
                  <a:lnTo>
                    <a:pt x="684267" y="19312"/>
                  </a:lnTo>
                  <a:lnTo>
                    <a:pt x="729176" y="33823"/>
                  </a:lnTo>
                  <a:lnTo>
                    <a:pt x="772276" y="52053"/>
                  </a:lnTo>
                  <a:lnTo>
                    <a:pt x="813378" y="73810"/>
                  </a:lnTo>
                  <a:lnTo>
                    <a:pt x="852288" y="98904"/>
                  </a:lnTo>
                  <a:lnTo>
                    <a:pt x="888818" y="127143"/>
                  </a:lnTo>
                  <a:lnTo>
                    <a:pt x="922775" y="158337"/>
                  </a:lnTo>
                  <a:lnTo>
                    <a:pt x="953969" y="192294"/>
                  </a:lnTo>
                  <a:lnTo>
                    <a:pt x="982208" y="228823"/>
                  </a:lnTo>
                  <a:lnTo>
                    <a:pt x="1007302" y="267734"/>
                  </a:lnTo>
                  <a:lnTo>
                    <a:pt x="1029059" y="308836"/>
                  </a:lnTo>
                  <a:lnTo>
                    <a:pt x="1047289" y="351936"/>
                  </a:lnTo>
                  <a:lnTo>
                    <a:pt x="1061800" y="396845"/>
                  </a:lnTo>
                  <a:lnTo>
                    <a:pt x="1072402" y="443371"/>
                  </a:lnTo>
                  <a:lnTo>
                    <a:pt x="1078903" y="491324"/>
                  </a:lnTo>
                  <a:lnTo>
                    <a:pt x="1081112" y="540512"/>
                  </a:lnTo>
                  <a:lnTo>
                    <a:pt x="1078903" y="589719"/>
                  </a:lnTo>
                  <a:lnTo>
                    <a:pt x="1072402" y="637689"/>
                  </a:lnTo>
                  <a:lnTo>
                    <a:pt x="1061800" y="684231"/>
                  </a:lnTo>
                  <a:lnTo>
                    <a:pt x="1047289" y="729154"/>
                  </a:lnTo>
                  <a:lnTo>
                    <a:pt x="1029059" y="772267"/>
                  </a:lnTo>
                  <a:lnTo>
                    <a:pt x="1007302" y="813378"/>
                  </a:lnTo>
                  <a:lnTo>
                    <a:pt x="982208" y="852298"/>
                  </a:lnTo>
                  <a:lnTo>
                    <a:pt x="953969" y="888834"/>
                  </a:lnTo>
                  <a:lnTo>
                    <a:pt x="922775" y="922797"/>
                  </a:lnTo>
                  <a:lnTo>
                    <a:pt x="888818" y="953996"/>
                  </a:lnTo>
                  <a:lnTo>
                    <a:pt x="852288" y="982239"/>
                  </a:lnTo>
                  <a:lnTo>
                    <a:pt x="813378" y="1007335"/>
                  </a:lnTo>
                  <a:lnTo>
                    <a:pt x="772276" y="1029095"/>
                  </a:lnTo>
                  <a:lnTo>
                    <a:pt x="729176" y="1047326"/>
                  </a:lnTo>
                  <a:lnTo>
                    <a:pt x="684267" y="1061838"/>
                  </a:lnTo>
                  <a:lnTo>
                    <a:pt x="637741" y="1072440"/>
                  </a:lnTo>
                  <a:lnTo>
                    <a:pt x="589788" y="1078941"/>
                  </a:lnTo>
                  <a:lnTo>
                    <a:pt x="540600" y="1081151"/>
                  </a:lnTo>
                  <a:lnTo>
                    <a:pt x="491391" y="1078941"/>
                  </a:lnTo>
                  <a:lnTo>
                    <a:pt x="443420" y="1072440"/>
                  </a:lnTo>
                  <a:lnTo>
                    <a:pt x="396879" y="1061838"/>
                  </a:lnTo>
                  <a:lnTo>
                    <a:pt x="351958" y="1047326"/>
                  </a:lnTo>
                  <a:lnTo>
                    <a:pt x="308847" y="1029095"/>
                  </a:lnTo>
                  <a:lnTo>
                    <a:pt x="267738" y="1007335"/>
                  </a:lnTo>
                  <a:lnTo>
                    <a:pt x="228822" y="982239"/>
                  </a:lnTo>
                  <a:lnTo>
                    <a:pt x="192288" y="953996"/>
                  </a:lnTo>
                  <a:lnTo>
                    <a:pt x="158329" y="922797"/>
                  </a:lnTo>
                  <a:lnTo>
                    <a:pt x="127134" y="888834"/>
                  </a:lnTo>
                  <a:lnTo>
                    <a:pt x="98895" y="852298"/>
                  </a:lnTo>
                  <a:lnTo>
                    <a:pt x="73802" y="813378"/>
                  </a:lnTo>
                  <a:lnTo>
                    <a:pt x="52046" y="772267"/>
                  </a:lnTo>
                  <a:lnTo>
                    <a:pt x="33818" y="729154"/>
                  </a:lnTo>
                  <a:lnTo>
                    <a:pt x="19309" y="684231"/>
                  </a:lnTo>
                  <a:lnTo>
                    <a:pt x="8709" y="637689"/>
                  </a:lnTo>
                  <a:lnTo>
                    <a:pt x="2209" y="589719"/>
                  </a:lnTo>
                  <a:lnTo>
                    <a:pt x="0" y="540512"/>
                  </a:lnTo>
                  <a:close/>
                </a:path>
              </a:pathLst>
            </a:custGeom>
            <a:ln w="19050">
              <a:solidFill>
                <a:srgbClr val="4380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57795" y="5276532"/>
              <a:ext cx="7569834" cy="864869"/>
            </a:xfrm>
            <a:custGeom>
              <a:avLst/>
              <a:gdLst/>
              <a:ahLst/>
              <a:cxnLst/>
              <a:rect l="l" t="t" r="r" b="b"/>
              <a:pathLst>
                <a:path w="7569834" h="864870">
                  <a:moveTo>
                    <a:pt x="7569708" y="0"/>
                  </a:moveTo>
                  <a:lnTo>
                    <a:pt x="0" y="0"/>
                  </a:lnTo>
                  <a:lnTo>
                    <a:pt x="0" y="864869"/>
                  </a:lnTo>
                  <a:lnTo>
                    <a:pt x="7569708" y="864869"/>
                  </a:lnTo>
                  <a:lnTo>
                    <a:pt x="7569708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57795" y="5276532"/>
              <a:ext cx="7569834" cy="864869"/>
            </a:xfrm>
            <a:custGeom>
              <a:avLst/>
              <a:gdLst/>
              <a:ahLst/>
              <a:cxnLst/>
              <a:rect l="l" t="t" r="r" b="b"/>
              <a:pathLst>
                <a:path w="7569834" h="864870">
                  <a:moveTo>
                    <a:pt x="0" y="864869"/>
                  </a:moveTo>
                  <a:lnTo>
                    <a:pt x="7569708" y="864869"/>
                  </a:lnTo>
                  <a:lnTo>
                    <a:pt x="7569708" y="0"/>
                  </a:lnTo>
                  <a:lnTo>
                    <a:pt x="0" y="0"/>
                  </a:lnTo>
                  <a:lnTo>
                    <a:pt x="0" y="864869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732026" y="5544718"/>
            <a:ext cx="554926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изменение</a:t>
            </a:r>
            <a:r>
              <a:rPr sz="1700" spc="-5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функциональных</a:t>
            </a:r>
            <a:r>
              <a:rPr sz="1700" spc="-6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обязанностей</a:t>
            </a:r>
            <a:r>
              <a:rPr sz="1700" spc="-6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Georgia"/>
                <a:cs typeface="Georgia"/>
              </a:rPr>
              <a:t>работника.</a:t>
            </a:r>
            <a:endParaRPr sz="1700">
              <a:latin typeface="Georgia"/>
              <a:cs typeface="Georgi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07733" y="5158866"/>
            <a:ext cx="1100455" cy="1100455"/>
            <a:chOff x="507733" y="5158866"/>
            <a:chExt cx="1100455" cy="1100455"/>
          </a:xfrm>
        </p:grpSpPr>
        <p:sp>
          <p:nvSpPr>
            <p:cNvPr id="25" name="object 25"/>
            <p:cNvSpPr/>
            <p:nvPr/>
          </p:nvSpPr>
          <p:spPr>
            <a:xfrm>
              <a:off x="517258" y="5168391"/>
              <a:ext cx="1081405" cy="1081405"/>
            </a:xfrm>
            <a:custGeom>
              <a:avLst/>
              <a:gdLst/>
              <a:ahLst/>
              <a:cxnLst/>
              <a:rect l="l" t="t" r="r" b="b"/>
              <a:pathLst>
                <a:path w="1081405" h="1081404">
                  <a:moveTo>
                    <a:pt x="540537" y="0"/>
                  </a:moveTo>
                  <a:lnTo>
                    <a:pt x="491336" y="2209"/>
                  </a:lnTo>
                  <a:lnTo>
                    <a:pt x="443372" y="8710"/>
                  </a:lnTo>
                  <a:lnTo>
                    <a:pt x="396838" y="19312"/>
                  </a:lnTo>
                  <a:lnTo>
                    <a:pt x="351923" y="33824"/>
                  </a:lnTo>
                  <a:lnTo>
                    <a:pt x="308818" y="52054"/>
                  </a:lnTo>
                  <a:lnTo>
                    <a:pt x="267714" y="73812"/>
                  </a:lnTo>
                  <a:lnTo>
                    <a:pt x="228802" y="98908"/>
                  </a:lnTo>
                  <a:lnTo>
                    <a:pt x="192272" y="127149"/>
                  </a:lnTo>
                  <a:lnTo>
                    <a:pt x="158316" y="158345"/>
                  </a:lnTo>
                  <a:lnTo>
                    <a:pt x="127124" y="192305"/>
                  </a:lnTo>
                  <a:lnTo>
                    <a:pt x="98888" y="228838"/>
                  </a:lnTo>
                  <a:lnTo>
                    <a:pt x="73797" y="267753"/>
                  </a:lnTo>
                  <a:lnTo>
                    <a:pt x="52043" y="308860"/>
                  </a:lnTo>
                  <a:lnTo>
                    <a:pt x="33816" y="351966"/>
                  </a:lnTo>
                  <a:lnTo>
                    <a:pt x="19307" y="396882"/>
                  </a:lnTo>
                  <a:lnTo>
                    <a:pt x="8708" y="443416"/>
                  </a:lnTo>
                  <a:lnTo>
                    <a:pt x="2208" y="491377"/>
                  </a:lnTo>
                  <a:lnTo>
                    <a:pt x="0" y="540575"/>
                  </a:lnTo>
                  <a:lnTo>
                    <a:pt x="2208" y="589776"/>
                  </a:lnTo>
                  <a:lnTo>
                    <a:pt x="8708" y="637740"/>
                  </a:lnTo>
                  <a:lnTo>
                    <a:pt x="19307" y="684275"/>
                  </a:lnTo>
                  <a:lnTo>
                    <a:pt x="33816" y="729191"/>
                  </a:lnTo>
                  <a:lnTo>
                    <a:pt x="52043" y="772297"/>
                  </a:lnTo>
                  <a:lnTo>
                    <a:pt x="73797" y="813402"/>
                  </a:lnTo>
                  <a:lnTo>
                    <a:pt x="98888" y="852315"/>
                  </a:lnTo>
                  <a:lnTo>
                    <a:pt x="127124" y="888845"/>
                  </a:lnTo>
                  <a:lnTo>
                    <a:pt x="158316" y="922802"/>
                  </a:lnTo>
                  <a:lnTo>
                    <a:pt x="192272" y="953995"/>
                  </a:lnTo>
                  <a:lnTo>
                    <a:pt x="228802" y="982233"/>
                  </a:lnTo>
                  <a:lnTo>
                    <a:pt x="267714" y="1007324"/>
                  </a:lnTo>
                  <a:lnTo>
                    <a:pt x="308818" y="1029080"/>
                  </a:lnTo>
                  <a:lnTo>
                    <a:pt x="351923" y="1047307"/>
                  </a:lnTo>
                  <a:lnTo>
                    <a:pt x="396838" y="1061816"/>
                  </a:lnTo>
                  <a:lnTo>
                    <a:pt x="443372" y="1072416"/>
                  </a:lnTo>
                  <a:lnTo>
                    <a:pt x="491336" y="1078916"/>
                  </a:lnTo>
                  <a:lnTo>
                    <a:pt x="540537" y="1081125"/>
                  </a:lnTo>
                  <a:lnTo>
                    <a:pt x="589741" y="1078916"/>
                  </a:lnTo>
                  <a:lnTo>
                    <a:pt x="637707" y="1072416"/>
                  </a:lnTo>
                  <a:lnTo>
                    <a:pt x="684242" y="1061816"/>
                  </a:lnTo>
                  <a:lnTo>
                    <a:pt x="729157" y="1047307"/>
                  </a:lnTo>
                  <a:lnTo>
                    <a:pt x="772260" y="1029080"/>
                  </a:lnTo>
                  <a:lnTo>
                    <a:pt x="813362" y="1007324"/>
                  </a:lnTo>
                  <a:lnTo>
                    <a:pt x="852271" y="982233"/>
                  </a:lnTo>
                  <a:lnTo>
                    <a:pt x="888796" y="953995"/>
                  </a:lnTo>
                  <a:lnTo>
                    <a:pt x="922748" y="922802"/>
                  </a:lnTo>
                  <a:lnTo>
                    <a:pt x="953936" y="888845"/>
                  </a:lnTo>
                  <a:lnTo>
                    <a:pt x="982168" y="852315"/>
                  </a:lnTo>
                  <a:lnTo>
                    <a:pt x="1007254" y="813402"/>
                  </a:lnTo>
                  <a:lnTo>
                    <a:pt x="1029004" y="772297"/>
                  </a:lnTo>
                  <a:lnTo>
                    <a:pt x="1047228" y="729191"/>
                  </a:lnTo>
                  <a:lnTo>
                    <a:pt x="1061733" y="684275"/>
                  </a:lnTo>
                  <a:lnTo>
                    <a:pt x="1072330" y="637740"/>
                  </a:lnTo>
                  <a:lnTo>
                    <a:pt x="1078828" y="589776"/>
                  </a:lnTo>
                  <a:lnTo>
                    <a:pt x="1081036" y="540575"/>
                  </a:lnTo>
                  <a:lnTo>
                    <a:pt x="1078828" y="491377"/>
                  </a:lnTo>
                  <a:lnTo>
                    <a:pt x="1072330" y="443416"/>
                  </a:lnTo>
                  <a:lnTo>
                    <a:pt x="1061733" y="396882"/>
                  </a:lnTo>
                  <a:lnTo>
                    <a:pt x="1047228" y="351966"/>
                  </a:lnTo>
                  <a:lnTo>
                    <a:pt x="1029004" y="308860"/>
                  </a:lnTo>
                  <a:lnTo>
                    <a:pt x="1007254" y="267753"/>
                  </a:lnTo>
                  <a:lnTo>
                    <a:pt x="982168" y="228838"/>
                  </a:lnTo>
                  <a:lnTo>
                    <a:pt x="953936" y="192305"/>
                  </a:lnTo>
                  <a:lnTo>
                    <a:pt x="922748" y="158345"/>
                  </a:lnTo>
                  <a:lnTo>
                    <a:pt x="888796" y="127149"/>
                  </a:lnTo>
                  <a:lnTo>
                    <a:pt x="852271" y="98908"/>
                  </a:lnTo>
                  <a:lnTo>
                    <a:pt x="813362" y="73812"/>
                  </a:lnTo>
                  <a:lnTo>
                    <a:pt x="772260" y="52054"/>
                  </a:lnTo>
                  <a:lnTo>
                    <a:pt x="729157" y="33824"/>
                  </a:lnTo>
                  <a:lnTo>
                    <a:pt x="684242" y="19312"/>
                  </a:lnTo>
                  <a:lnTo>
                    <a:pt x="637707" y="8710"/>
                  </a:lnTo>
                  <a:lnTo>
                    <a:pt x="589741" y="2209"/>
                  </a:lnTo>
                  <a:lnTo>
                    <a:pt x="54053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17258" y="5168391"/>
              <a:ext cx="1081405" cy="1081405"/>
            </a:xfrm>
            <a:custGeom>
              <a:avLst/>
              <a:gdLst/>
              <a:ahLst/>
              <a:cxnLst/>
              <a:rect l="l" t="t" r="r" b="b"/>
              <a:pathLst>
                <a:path w="1081405" h="1081404">
                  <a:moveTo>
                    <a:pt x="0" y="540575"/>
                  </a:moveTo>
                  <a:lnTo>
                    <a:pt x="2208" y="491377"/>
                  </a:lnTo>
                  <a:lnTo>
                    <a:pt x="8708" y="443416"/>
                  </a:lnTo>
                  <a:lnTo>
                    <a:pt x="19307" y="396882"/>
                  </a:lnTo>
                  <a:lnTo>
                    <a:pt x="33816" y="351966"/>
                  </a:lnTo>
                  <a:lnTo>
                    <a:pt x="52043" y="308860"/>
                  </a:lnTo>
                  <a:lnTo>
                    <a:pt x="73797" y="267753"/>
                  </a:lnTo>
                  <a:lnTo>
                    <a:pt x="98888" y="228838"/>
                  </a:lnTo>
                  <a:lnTo>
                    <a:pt x="127124" y="192305"/>
                  </a:lnTo>
                  <a:lnTo>
                    <a:pt x="158316" y="158345"/>
                  </a:lnTo>
                  <a:lnTo>
                    <a:pt x="192272" y="127149"/>
                  </a:lnTo>
                  <a:lnTo>
                    <a:pt x="228802" y="98908"/>
                  </a:lnTo>
                  <a:lnTo>
                    <a:pt x="267714" y="73812"/>
                  </a:lnTo>
                  <a:lnTo>
                    <a:pt x="308818" y="52054"/>
                  </a:lnTo>
                  <a:lnTo>
                    <a:pt x="351923" y="33824"/>
                  </a:lnTo>
                  <a:lnTo>
                    <a:pt x="396838" y="19312"/>
                  </a:lnTo>
                  <a:lnTo>
                    <a:pt x="443372" y="8710"/>
                  </a:lnTo>
                  <a:lnTo>
                    <a:pt x="491336" y="2209"/>
                  </a:lnTo>
                  <a:lnTo>
                    <a:pt x="540537" y="0"/>
                  </a:lnTo>
                  <a:lnTo>
                    <a:pt x="589741" y="2209"/>
                  </a:lnTo>
                  <a:lnTo>
                    <a:pt x="637707" y="8710"/>
                  </a:lnTo>
                  <a:lnTo>
                    <a:pt x="684242" y="19312"/>
                  </a:lnTo>
                  <a:lnTo>
                    <a:pt x="729157" y="33824"/>
                  </a:lnTo>
                  <a:lnTo>
                    <a:pt x="772260" y="52054"/>
                  </a:lnTo>
                  <a:lnTo>
                    <a:pt x="813362" y="73812"/>
                  </a:lnTo>
                  <a:lnTo>
                    <a:pt x="852271" y="98908"/>
                  </a:lnTo>
                  <a:lnTo>
                    <a:pt x="888796" y="127149"/>
                  </a:lnTo>
                  <a:lnTo>
                    <a:pt x="922748" y="158345"/>
                  </a:lnTo>
                  <a:lnTo>
                    <a:pt x="953936" y="192305"/>
                  </a:lnTo>
                  <a:lnTo>
                    <a:pt x="982168" y="228838"/>
                  </a:lnTo>
                  <a:lnTo>
                    <a:pt x="1007254" y="267753"/>
                  </a:lnTo>
                  <a:lnTo>
                    <a:pt x="1029004" y="308860"/>
                  </a:lnTo>
                  <a:lnTo>
                    <a:pt x="1047228" y="351966"/>
                  </a:lnTo>
                  <a:lnTo>
                    <a:pt x="1061733" y="396882"/>
                  </a:lnTo>
                  <a:lnTo>
                    <a:pt x="1072330" y="443416"/>
                  </a:lnTo>
                  <a:lnTo>
                    <a:pt x="1078828" y="491377"/>
                  </a:lnTo>
                  <a:lnTo>
                    <a:pt x="1081036" y="540575"/>
                  </a:lnTo>
                  <a:lnTo>
                    <a:pt x="1078828" y="589776"/>
                  </a:lnTo>
                  <a:lnTo>
                    <a:pt x="1072330" y="637740"/>
                  </a:lnTo>
                  <a:lnTo>
                    <a:pt x="1061733" y="684275"/>
                  </a:lnTo>
                  <a:lnTo>
                    <a:pt x="1047228" y="729191"/>
                  </a:lnTo>
                  <a:lnTo>
                    <a:pt x="1029004" y="772297"/>
                  </a:lnTo>
                  <a:lnTo>
                    <a:pt x="1007254" y="813402"/>
                  </a:lnTo>
                  <a:lnTo>
                    <a:pt x="982168" y="852315"/>
                  </a:lnTo>
                  <a:lnTo>
                    <a:pt x="953936" y="888845"/>
                  </a:lnTo>
                  <a:lnTo>
                    <a:pt x="922748" y="922802"/>
                  </a:lnTo>
                  <a:lnTo>
                    <a:pt x="888796" y="953995"/>
                  </a:lnTo>
                  <a:lnTo>
                    <a:pt x="852271" y="982233"/>
                  </a:lnTo>
                  <a:lnTo>
                    <a:pt x="813362" y="1007324"/>
                  </a:lnTo>
                  <a:lnTo>
                    <a:pt x="772260" y="1029080"/>
                  </a:lnTo>
                  <a:lnTo>
                    <a:pt x="729157" y="1047307"/>
                  </a:lnTo>
                  <a:lnTo>
                    <a:pt x="684242" y="1061816"/>
                  </a:lnTo>
                  <a:lnTo>
                    <a:pt x="637707" y="1072416"/>
                  </a:lnTo>
                  <a:lnTo>
                    <a:pt x="589741" y="1078916"/>
                  </a:lnTo>
                  <a:lnTo>
                    <a:pt x="540537" y="1081125"/>
                  </a:lnTo>
                  <a:lnTo>
                    <a:pt x="491336" y="1078916"/>
                  </a:lnTo>
                  <a:lnTo>
                    <a:pt x="443372" y="1072416"/>
                  </a:lnTo>
                  <a:lnTo>
                    <a:pt x="396838" y="1061816"/>
                  </a:lnTo>
                  <a:lnTo>
                    <a:pt x="351923" y="1047307"/>
                  </a:lnTo>
                  <a:lnTo>
                    <a:pt x="308818" y="1029080"/>
                  </a:lnTo>
                  <a:lnTo>
                    <a:pt x="267714" y="1007324"/>
                  </a:lnTo>
                  <a:lnTo>
                    <a:pt x="228802" y="982233"/>
                  </a:lnTo>
                  <a:lnTo>
                    <a:pt x="192272" y="953995"/>
                  </a:lnTo>
                  <a:lnTo>
                    <a:pt x="158316" y="922802"/>
                  </a:lnTo>
                  <a:lnTo>
                    <a:pt x="127124" y="888845"/>
                  </a:lnTo>
                  <a:lnTo>
                    <a:pt x="98888" y="852315"/>
                  </a:lnTo>
                  <a:lnTo>
                    <a:pt x="73797" y="813402"/>
                  </a:lnTo>
                  <a:lnTo>
                    <a:pt x="52043" y="772297"/>
                  </a:lnTo>
                  <a:lnTo>
                    <a:pt x="33816" y="729191"/>
                  </a:lnTo>
                  <a:lnTo>
                    <a:pt x="19307" y="684275"/>
                  </a:lnTo>
                  <a:lnTo>
                    <a:pt x="8708" y="637740"/>
                  </a:lnTo>
                  <a:lnTo>
                    <a:pt x="2208" y="589776"/>
                  </a:lnTo>
                  <a:lnTo>
                    <a:pt x="0" y="540575"/>
                  </a:lnTo>
                  <a:close/>
                </a:path>
              </a:pathLst>
            </a:custGeom>
            <a:ln w="19050">
              <a:solidFill>
                <a:srgbClr val="4380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xfrm>
            <a:off x="535940" y="1101597"/>
            <a:ext cx="779907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424455"/>
                </a:solidFill>
                <a:latin typeface="Trebuchet MS"/>
                <a:cs typeface="Trebuchet MS"/>
              </a:rPr>
              <a:t>Способы</a:t>
            </a:r>
            <a:r>
              <a:rPr sz="3600" spc="-25" dirty="0">
                <a:solidFill>
                  <a:srgbClr val="424455"/>
                </a:solidFill>
                <a:latin typeface="Trebuchet MS"/>
                <a:cs typeface="Trebuchet MS"/>
              </a:rPr>
              <a:t> </a:t>
            </a:r>
            <a:r>
              <a:rPr sz="3600" dirty="0">
                <a:solidFill>
                  <a:srgbClr val="424455"/>
                </a:solidFill>
                <a:latin typeface="Trebuchet MS"/>
                <a:cs typeface="Trebuchet MS"/>
              </a:rPr>
              <a:t>урегулирования</a:t>
            </a:r>
            <a:r>
              <a:rPr sz="3600" spc="-30" dirty="0">
                <a:solidFill>
                  <a:srgbClr val="424455"/>
                </a:solidFill>
                <a:latin typeface="Trebuchet MS"/>
                <a:cs typeface="Trebuchet MS"/>
              </a:rPr>
              <a:t> </a:t>
            </a:r>
            <a:r>
              <a:rPr sz="3600" spc="-10" dirty="0">
                <a:solidFill>
                  <a:srgbClr val="424455"/>
                </a:solidFill>
                <a:latin typeface="Trebuchet MS"/>
                <a:cs typeface="Trebuchet MS"/>
              </a:rPr>
              <a:t>конфликта интересов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/>
              <a:t>слайд</a:t>
            </a:r>
            <a:r>
              <a:rPr spc="229" dirty="0"/>
              <a:t> </a:t>
            </a:r>
            <a:fld id="{81D60167-4931-47E6-BA6A-407CBD079E47}" type="slidenum">
              <a:rPr spc="-50" dirty="0"/>
              <a:pPr marL="12700">
                <a:lnSpc>
                  <a:spcPct val="100000"/>
                </a:lnSpc>
                <a:spcBef>
                  <a:spcPts val="10"/>
                </a:spcBef>
              </a:pPr>
              <a:t>6</a:t>
            </a:fld>
            <a:endParaRPr spc="-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1272" y="687323"/>
            <a:ext cx="8528304" cy="182117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27049" y="810006"/>
            <a:ext cx="7626984" cy="109791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373380" marR="369570" indent="1905" algn="ctr">
              <a:lnSpc>
                <a:spcPts val="2660"/>
              </a:lnSpc>
              <a:spcBef>
                <a:spcPts val="575"/>
              </a:spcBef>
            </a:pPr>
            <a:r>
              <a:rPr sz="2600" dirty="0">
                <a:solidFill>
                  <a:srgbClr val="FFFFFF"/>
                </a:solidFill>
              </a:rPr>
              <a:t>При</a:t>
            </a:r>
            <a:r>
              <a:rPr sz="2600" spc="-20" dirty="0">
                <a:solidFill>
                  <a:srgbClr val="FFFFFF"/>
                </a:solidFill>
              </a:rPr>
              <a:t> </a:t>
            </a:r>
            <a:r>
              <a:rPr sz="2600" dirty="0">
                <a:solidFill>
                  <a:srgbClr val="FFFFFF"/>
                </a:solidFill>
              </a:rPr>
              <a:t>рассмотрении</a:t>
            </a:r>
            <a:r>
              <a:rPr sz="2600" spc="-40" dirty="0">
                <a:solidFill>
                  <a:srgbClr val="FFFFFF"/>
                </a:solidFill>
              </a:rPr>
              <a:t> </a:t>
            </a:r>
            <a:r>
              <a:rPr sz="2600" dirty="0">
                <a:solidFill>
                  <a:srgbClr val="FFFFFF"/>
                </a:solidFill>
              </a:rPr>
              <a:t>фактов</a:t>
            </a:r>
            <a:r>
              <a:rPr sz="2600" spc="-10" dirty="0">
                <a:solidFill>
                  <a:srgbClr val="FFFFFF"/>
                </a:solidFill>
              </a:rPr>
              <a:t> </a:t>
            </a:r>
            <a:r>
              <a:rPr sz="2600" dirty="0">
                <a:solidFill>
                  <a:srgbClr val="FFFFFF"/>
                </a:solidFill>
              </a:rPr>
              <a:t>наличия</a:t>
            </a:r>
            <a:r>
              <a:rPr sz="2600" spc="-10" dirty="0">
                <a:solidFill>
                  <a:srgbClr val="FFFFFF"/>
                </a:solidFill>
              </a:rPr>
              <a:t> родства </a:t>
            </a:r>
            <a:r>
              <a:rPr sz="2600" dirty="0">
                <a:solidFill>
                  <a:srgbClr val="FFFFFF"/>
                </a:solidFill>
              </a:rPr>
              <a:t>(свойства)</a:t>
            </a:r>
            <a:r>
              <a:rPr sz="2600" spc="-30" dirty="0">
                <a:solidFill>
                  <a:srgbClr val="FFFFFF"/>
                </a:solidFill>
              </a:rPr>
              <a:t> </a:t>
            </a:r>
            <a:r>
              <a:rPr sz="2600" dirty="0">
                <a:solidFill>
                  <a:srgbClr val="FFFFFF"/>
                </a:solidFill>
              </a:rPr>
              <a:t>между</a:t>
            </a:r>
            <a:r>
              <a:rPr sz="2600" spc="-30" dirty="0">
                <a:solidFill>
                  <a:srgbClr val="FFFFFF"/>
                </a:solidFill>
              </a:rPr>
              <a:t> </a:t>
            </a:r>
            <a:r>
              <a:rPr sz="2600" dirty="0">
                <a:solidFill>
                  <a:srgbClr val="FFFFFF"/>
                </a:solidFill>
              </a:rPr>
              <a:t>работниками</a:t>
            </a:r>
            <a:r>
              <a:rPr sz="2600" spc="-30" dirty="0">
                <a:solidFill>
                  <a:srgbClr val="FFFFFF"/>
                </a:solidFill>
              </a:rPr>
              <a:t> </a:t>
            </a:r>
            <a:r>
              <a:rPr sz="2600" spc="-10" dirty="0">
                <a:solidFill>
                  <a:srgbClr val="FFFFFF"/>
                </a:solidFill>
              </a:rPr>
              <a:t>учреждения,</a:t>
            </a:r>
            <a:endParaRPr sz="2600"/>
          </a:p>
          <a:p>
            <a:pPr algn="ctr">
              <a:lnSpc>
                <a:spcPts val="2645"/>
              </a:lnSpc>
            </a:pPr>
            <a:r>
              <a:rPr sz="2600" dirty="0">
                <a:solidFill>
                  <a:srgbClr val="FFFFFF"/>
                </a:solidFill>
              </a:rPr>
              <a:t>которые</a:t>
            </a:r>
            <a:r>
              <a:rPr sz="2600" spc="-30" dirty="0">
                <a:solidFill>
                  <a:srgbClr val="FFFFFF"/>
                </a:solidFill>
              </a:rPr>
              <a:t> </a:t>
            </a:r>
            <a:r>
              <a:rPr sz="2600" dirty="0">
                <a:solidFill>
                  <a:srgbClr val="FFFFFF"/>
                </a:solidFill>
              </a:rPr>
              <a:t>приводят</a:t>
            </a:r>
            <a:r>
              <a:rPr sz="2600" spc="-30" dirty="0">
                <a:solidFill>
                  <a:srgbClr val="FFFFFF"/>
                </a:solidFill>
              </a:rPr>
              <a:t> </a:t>
            </a:r>
            <a:r>
              <a:rPr sz="2600" dirty="0">
                <a:solidFill>
                  <a:srgbClr val="FFFFFF"/>
                </a:solidFill>
              </a:rPr>
              <a:t>(могут</a:t>
            </a:r>
            <a:r>
              <a:rPr sz="2600" spc="-10" dirty="0">
                <a:solidFill>
                  <a:srgbClr val="FFFFFF"/>
                </a:solidFill>
              </a:rPr>
              <a:t> </a:t>
            </a:r>
            <a:r>
              <a:rPr sz="2600" dirty="0">
                <a:solidFill>
                  <a:srgbClr val="FFFFFF"/>
                </a:solidFill>
              </a:rPr>
              <a:t>привести)</a:t>
            </a:r>
            <a:r>
              <a:rPr sz="2600" spc="-25" dirty="0">
                <a:solidFill>
                  <a:srgbClr val="FFFFFF"/>
                </a:solidFill>
              </a:rPr>
              <a:t> </a:t>
            </a:r>
            <a:r>
              <a:rPr sz="2600" dirty="0">
                <a:solidFill>
                  <a:srgbClr val="FFFFFF"/>
                </a:solidFill>
              </a:rPr>
              <a:t>к</a:t>
            </a:r>
            <a:r>
              <a:rPr sz="2600" spc="-20" dirty="0">
                <a:solidFill>
                  <a:srgbClr val="FFFFFF"/>
                </a:solidFill>
              </a:rPr>
              <a:t> </a:t>
            </a:r>
            <a:r>
              <a:rPr sz="2600" spc="-10" dirty="0">
                <a:solidFill>
                  <a:srgbClr val="FFFFFF"/>
                </a:solidFill>
              </a:rPr>
              <a:t>конфликту</a:t>
            </a:r>
            <a:endParaRPr sz="2600"/>
          </a:p>
        </p:txBody>
      </p:sp>
      <p:sp>
        <p:nvSpPr>
          <p:cNvPr id="6" name="object 6"/>
          <p:cNvSpPr txBox="1"/>
          <p:nvPr/>
        </p:nvSpPr>
        <p:spPr>
          <a:xfrm>
            <a:off x="3686936" y="1823720"/>
            <a:ext cx="169735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10" dirty="0">
                <a:solidFill>
                  <a:srgbClr val="FFFFFF"/>
                </a:solidFill>
                <a:latin typeface="Georgia"/>
                <a:cs typeface="Georgia"/>
              </a:rPr>
              <a:t>интересов:</a:t>
            </a:r>
            <a:endParaRPr sz="2600">
              <a:latin typeface="Georgia"/>
              <a:cs typeface="Georgia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9559" y="2705100"/>
            <a:ext cx="2528316" cy="396392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79247" y="3163569"/>
            <a:ext cx="2144395" cy="293370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68580" marR="62230" algn="ctr">
              <a:lnSpc>
                <a:spcPct val="85300"/>
              </a:lnSpc>
              <a:spcBef>
                <a:spcPts val="484"/>
              </a:spcBef>
            </a:pPr>
            <a:r>
              <a:rPr sz="2200" dirty="0">
                <a:solidFill>
                  <a:srgbClr val="FFFFFF"/>
                </a:solidFill>
                <a:latin typeface="Georgia"/>
                <a:cs typeface="Georgia"/>
              </a:rPr>
              <a:t>-</a:t>
            </a:r>
            <a:r>
              <a:rPr sz="2200" spc="-10" dirty="0">
                <a:solidFill>
                  <a:srgbClr val="FFFFFF"/>
                </a:solidFill>
                <a:latin typeface="Georgia"/>
                <a:cs typeface="Georgia"/>
              </a:rPr>
              <a:t> отсутствие единообразной практики рассмотрения ситуаций конфликта интересов (возможности </a:t>
            </a:r>
            <a:r>
              <a:rPr sz="2200" spc="-25" dirty="0">
                <a:solidFill>
                  <a:srgbClr val="FFFFFF"/>
                </a:solidFill>
                <a:latin typeface="Georgia"/>
                <a:cs typeface="Georgia"/>
              </a:rPr>
              <a:t>его</a:t>
            </a:r>
            <a:endParaRPr sz="2200">
              <a:latin typeface="Georgia"/>
              <a:cs typeface="Georgia"/>
            </a:endParaRPr>
          </a:p>
          <a:p>
            <a:pPr algn="ctr">
              <a:lnSpc>
                <a:spcPts val="2255"/>
              </a:lnSpc>
            </a:pPr>
            <a:r>
              <a:rPr sz="2200" spc="-10" dirty="0">
                <a:solidFill>
                  <a:srgbClr val="FFFFFF"/>
                </a:solidFill>
                <a:latin typeface="Georgia"/>
                <a:cs typeface="Georgia"/>
              </a:rPr>
              <a:t>возникновения)</a:t>
            </a:r>
            <a:endParaRPr sz="2200">
              <a:latin typeface="Georgia"/>
              <a:cs typeface="Georgia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27604" y="2705100"/>
            <a:ext cx="2912364" cy="396392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160014" y="3020694"/>
            <a:ext cx="2442845" cy="321818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486409" marR="478155" algn="ctr">
              <a:lnSpc>
                <a:spcPts val="2260"/>
              </a:lnSpc>
              <a:spcBef>
                <a:spcPts val="484"/>
              </a:spcBef>
            </a:pPr>
            <a:r>
              <a:rPr sz="2200" dirty="0">
                <a:solidFill>
                  <a:srgbClr val="FFFFFF"/>
                </a:solidFill>
                <a:latin typeface="Georgia"/>
                <a:cs typeface="Georgia"/>
              </a:rPr>
              <a:t>-</a:t>
            </a:r>
            <a:r>
              <a:rPr sz="2200" spc="-10" dirty="0">
                <a:solidFill>
                  <a:srgbClr val="FFFFFF"/>
                </a:solidFill>
                <a:latin typeface="Georgia"/>
                <a:cs typeface="Georgia"/>
              </a:rPr>
              <a:t> принятые </a:t>
            </a:r>
            <a:r>
              <a:rPr sz="2200" dirty="0">
                <a:solidFill>
                  <a:srgbClr val="FFFFFF"/>
                </a:solidFill>
                <a:latin typeface="Georgia"/>
                <a:cs typeface="Georgia"/>
              </a:rPr>
              <a:t>меры</a:t>
            </a:r>
            <a:r>
              <a:rPr sz="2200" spc="-6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Georgia"/>
                <a:cs typeface="Georgia"/>
              </a:rPr>
              <a:t>по</a:t>
            </a:r>
            <a:endParaRPr sz="2200">
              <a:latin typeface="Georgia"/>
              <a:cs typeface="Georgia"/>
            </a:endParaRPr>
          </a:p>
          <a:p>
            <a:pPr marL="3175" algn="ctr">
              <a:lnSpc>
                <a:spcPts val="2035"/>
              </a:lnSpc>
            </a:pPr>
            <a:r>
              <a:rPr sz="2200" spc="-10" dirty="0">
                <a:solidFill>
                  <a:srgbClr val="FFFFFF"/>
                </a:solidFill>
                <a:latin typeface="Georgia"/>
                <a:cs typeface="Georgia"/>
              </a:rPr>
              <a:t>предотвращению</a:t>
            </a:r>
            <a:endParaRPr sz="2200">
              <a:latin typeface="Georgia"/>
              <a:cs typeface="Georgia"/>
            </a:endParaRPr>
          </a:p>
          <a:p>
            <a:pPr marL="12065" marR="5080" algn="ctr">
              <a:lnSpc>
                <a:spcPct val="85200"/>
              </a:lnSpc>
              <a:spcBef>
                <a:spcPts val="200"/>
              </a:spcBef>
            </a:pPr>
            <a:r>
              <a:rPr sz="2200" dirty="0">
                <a:solidFill>
                  <a:srgbClr val="FFFFFF"/>
                </a:solidFill>
                <a:latin typeface="Georgia"/>
                <a:cs typeface="Georgia"/>
              </a:rPr>
              <a:t>и</a:t>
            </a:r>
            <a:r>
              <a:rPr sz="22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Georgia"/>
                <a:cs typeface="Georgia"/>
              </a:rPr>
              <a:t>урегулированию конфликта </a:t>
            </a:r>
            <a:r>
              <a:rPr sz="2200" dirty="0">
                <a:solidFill>
                  <a:srgbClr val="FFFFFF"/>
                </a:solidFill>
                <a:latin typeface="Georgia"/>
                <a:cs typeface="Georgia"/>
              </a:rPr>
              <a:t>интересов</a:t>
            </a:r>
            <a:r>
              <a:rPr sz="2200" spc="-1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Georgia"/>
                <a:cs typeface="Georgia"/>
              </a:rPr>
              <a:t>носят</a:t>
            </a:r>
            <a:endParaRPr sz="2200">
              <a:latin typeface="Georgia"/>
              <a:cs typeface="Georgia"/>
            </a:endParaRPr>
          </a:p>
          <a:p>
            <a:pPr marL="364490">
              <a:lnSpc>
                <a:spcPts val="2055"/>
              </a:lnSpc>
            </a:pPr>
            <a:r>
              <a:rPr sz="2200" spc="-10" dirty="0">
                <a:solidFill>
                  <a:srgbClr val="FFFFFF"/>
                </a:solidFill>
                <a:latin typeface="Georgia"/>
                <a:cs typeface="Georgia"/>
              </a:rPr>
              <a:t>формальный</a:t>
            </a:r>
            <a:endParaRPr sz="2200">
              <a:latin typeface="Georgia"/>
              <a:cs typeface="Georgia"/>
            </a:endParaRPr>
          </a:p>
          <a:p>
            <a:pPr marL="289560">
              <a:lnSpc>
                <a:spcPts val="2250"/>
              </a:lnSpc>
            </a:pPr>
            <a:r>
              <a:rPr sz="2200" dirty="0">
                <a:solidFill>
                  <a:srgbClr val="FFFFFF"/>
                </a:solidFill>
                <a:latin typeface="Georgia"/>
                <a:cs typeface="Georgia"/>
              </a:rPr>
              <a:t>характер</a:t>
            </a:r>
            <a:r>
              <a:rPr sz="2200" spc="-1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Georgia"/>
                <a:cs typeface="Georgia"/>
              </a:rPr>
              <a:t>либо</a:t>
            </a:r>
            <a:endParaRPr sz="2200">
              <a:latin typeface="Georgia"/>
              <a:cs typeface="Georgia"/>
            </a:endParaRPr>
          </a:p>
          <a:p>
            <a:pPr marL="314325" marR="306070" indent="130810">
              <a:lnSpc>
                <a:spcPct val="85200"/>
              </a:lnSpc>
              <a:spcBef>
                <a:spcPts val="195"/>
              </a:spcBef>
            </a:pPr>
            <a:r>
              <a:rPr sz="2200" spc="-10" dirty="0">
                <a:solidFill>
                  <a:srgbClr val="FFFFFF"/>
                </a:solidFill>
                <a:latin typeface="Georgia"/>
                <a:cs typeface="Georgia"/>
              </a:rPr>
              <a:t>фактически </a:t>
            </a:r>
            <a:r>
              <a:rPr sz="2200" dirty="0">
                <a:solidFill>
                  <a:srgbClr val="FFFFFF"/>
                </a:solidFill>
                <a:latin typeface="Georgia"/>
                <a:cs typeface="Georgia"/>
              </a:rPr>
              <a:t>не</a:t>
            </a:r>
            <a:r>
              <a:rPr sz="2200" spc="-5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FFFFFF"/>
                </a:solidFill>
                <a:latin typeface="Georgia"/>
                <a:cs typeface="Georgia"/>
              </a:rPr>
              <a:t>могут</a:t>
            </a:r>
            <a:r>
              <a:rPr sz="2200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Georgia"/>
                <a:cs typeface="Georgia"/>
              </a:rPr>
              <a:t>быть </a:t>
            </a:r>
            <a:r>
              <a:rPr sz="2200" spc="-10" dirty="0">
                <a:solidFill>
                  <a:srgbClr val="FFFFFF"/>
                </a:solidFill>
                <a:latin typeface="Georgia"/>
                <a:cs typeface="Georgia"/>
              </a:rPr>
              <a:t>реализованы</a:t>
            </a:r>
            <a:endParaRPr sz="2200">
              <a:latin typeface="Georgia"/>
              <a:cs typeface="Georgi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46640" y="2705100"/>
            <a:ext cx="2846874" cy="396392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6146419" y="3163569"/>
            <a:ext cx="2442845" cy="2933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" algn="ctr">
              <a:lnSpc>
                <a:spcPts val="2450"/>
              </a:lnSpc>
              <a:spcBef>
                <a:spcPts val="95"/>
              </a:spcBef>
            </a:pPr>
            <a:r>
              <a:rPr sz="2200" dirty="0">
                <a:solidFill>
                  <a:srgbClr val="FFFFFF"/>
                </a:solidFill>
                <a:latin typeface="Georgia"/>
                <a:cs typeface="Georgia"/>
              </a:rPr>
              <a:t>-</a:t>
            </a:r>
            <a:r>
              <a:rPr sz="2200" spc="-10" dirty="0">
                <a:solidFill>
                  <a:srgbClr val="FFFFFF"/>
                </a:solidFill>
                <a:latin typeface="Georgia"/>
                <a:cs typeface="Georgia"/>
              </a:rPr>
              <a:t> контроль</a:t>
            </a:r>
            <a:endParaRPr sz="2200">
              <a:latin typeface="Georgia"/>
              <a:cs typeface="Georgia"/>
            </a:endParaRPr>
          </a:p>
          <a:p>
            <a:pPr marL="210820" marR="201295" algn="ctr">
              <a:lnSpc>
                <a:spcPct val="85200"/>
              </a:lnSpc>
              <a:spcBef>
                <a:spcPts val="200"/>
              </a:spcBef>
            </a:pPr>
            <a:r>
              <a:rPr sz="2200" dirty="0">
                <a:solidFill>
                  <a:srgbClr val="FFFFFF"/>
                </a:solidFill>
                <a:latin typeface="Georgia"/>
                <a:cs typeface="Georgia"/>
              </a:rPr>
              <a:t>за</a:t>
            </a:r>
            <a:r>
              <a:rPr sz="2200" spc="-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Georgia"/>
                <a:cs typeface="Georgia"/>
              </a:rPr>
              <a:t>реализацией </a:t>
            </a:r>
            <a:r>
              <a:rPr sz="2200" dirty="0">
                <a:solidFill>
                  <a:srgbClr val="FFFFFF"/>
                </a:solidFill>
                <a:latin typeface="Georgia"/>
                <a:cs typeface="Georgia"/>
              </a:rPr>
              <a:t>принятых</a:t>
            </a:r>
            <a:r>
              <a:rPr sz="2200" spc="-10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Georgia"/>
                <a:cs typeface="Georgia"/>
              </a:rPr>
              <a:t>мер по</a:t>
            </a:r>
            <a:endParaRPr sz="2200">
              <a:latin typeface="Georgia"/>
              <a:cs typeface="Georgia"/>
            </a:endParaRPr>
          </a:p>
          <a:p>
            <a:pPr algn="ctr">
              <a:lnSpc>
                <a:spcPts val="2055"/>
              </a:lnSpc>
            </a:pPr>
            <a:r>
              <a:rPr sz="2200" spc="-10" dirty="0">
                <a:solidFill>
                  <a:srgbClr val="FFFFFF"/>
                </a:solidFill>
                <a:latin typeface="Georgia"/>
                <a:cs typeface="Georgia"/>
              </a:rPr>
              <a:t>предотвращению</a:t>
            </a:r>
            <a:endParaRPr sz="2200">
              <a:latin typeface="Georgia"/>
              <a:cs typeface="Georgia"/>
            </a:endParaRPr>
          </a:p>
          <a:p>
            <a:pPr marL="12065" marR="5080" algn="ctr">
              <a:lnSpc>
                <a:spcPct val="85200"/>
              </a:lnSpc>
              <a:spcBef>
                <a:spcPts val="195"/>
              </a:spcBef>
            </a:pPr>
            <a:r>
              <a:rPr sz="2200" dirty="0">
                <a:solidFill>
                  <a:srgbClr val="FFFFFF"/>
                </a:solidFill>
                <a:latin typeface="Georgia"/>
                <a:cs typeface="Georgia"/>
              </a:rPr>
              <a:t>и</a:t>
            </a:r>
            <a:r>
              <a:rPr sz="22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Georgia"/>
                <a:cs typeface="Georgia"/>
              </a:rPr>
              <a:t>урегулированию конфликта интересов</a:t>
            </a:r>
            <a:endParaRPr sz="2200">
              <a:latin typeface="Georgia"/>
              <a:cs typeface="Georgia"/>
            </a:endParaRPr>
          </a:p>
          <a:p>
            <a:pPr marL="1270" algn="ctr">
              <a:lnSpc>
                <a:spcPts val="2055"/>
              </a:lnSpc>
            </a:pPr>
            <a:r>
              <a:rPr sz="2200" spc="-25" dirty="0">
                <a:solidFill>
                  <a:srgbClr val="FFFFFF"/>
                </a:solidFill>
                <a:latin typeface="Georgia"/>
                <a:cs typeface="Georgia"/>
              </a:rPr>
              <a:t>не</a:t>
            </a:r>
            <a:endParaRPr sz="2200">
              <a:latin typeface="Georgia"/>
              <a:cs typeface="Georgia"/>
            </a:endParaRPr>
          </a:p>
          <a:p>
            <a:pPr marL="2540" algn="ctr">
              <a:lnSpc>
                <a:spcPts val="2450"/>
              </a:lnSpc>
            </a:pPr>
            <a:r>
              <a:rPr sz="2200" spc="-10" dirty="0">
                <a:solidFill>
                  <a:srgbClr val="FFFFFF"/>
                </a:solidFill>
                <a:latin typeface="Georgia"/>
                <a:cs typeface="Georgia"/>
              </a:rPr>
              <a:t>осуществляется</a:t>
            </a:r>
            <a:endParaRPr sz="2200">
              <a:latin typeface="Georgia"/>
              <a:cs typeface="Georgi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018906" y="6659829"/>
            <a:ext cx="955675" cy="163195"/>
            <a:chOff x="8018906" y="6659829"/>
            <a:chExt cx="955675" cy="163195"/>
          </a:xfrm>
        </p:grpSpPr>
        <p:sp>
          <p:nvSpPr>
            <p:cNvPr id="14" name="object 14"/>
            <p:cNvSpPr/>
            <p:nvPr/>
          </p:nvSpPr>
          <p:spPr>
            <a:xfrm>
              <a:off x="8028431" y="6680847"/>
              <a:ext cx="936625" cy="132715"/>
            </a:xfrm>
            <a:custGeom>
              <a:avLst/>
              <a:gdLst/>
              <a:ahLst/>
              <a:cxnLst/>
              <a:rect l="l" t="t" r="r" b="b"/>
              <a:pathLst>
                <a:path w="936625" h="132715">
                  <a:moveTo>
                    <a:pt x="936117" y="2489"/>
                  </a:moveTo>
                  <a:lnTo>
                    <a:pt x="932052" y="6515"/>
                  </a:lnTo>
                  <a:lnTo>
                    <a:pt x="3937" y="6515"/>
                  </a:lnTo>
                  <a:lnTo>
                    <a:pt x="0" y="10540"/>
                  </a:lnTo>
                  <a:lnTo>
                    <a:pt x="0" y="128497"/>
                  </a:lnTo>
                  <a:lnTo>
                    <a:pt x="3937" y="132528"/>
                  </a:lnTo>
                  <a:lnTo>
                    <a:pt x="13970" y="132528"/>
                  </a:lnTo>
                  <a:lnTo>
                    <a:pt x="17907" y="128497"/>
                  </a:lnTo>
                  <a:lnTo>
                    <a:pt x="17907" y="114526"/>
                  </a:lnTo>
                  <a:lnTo>
                    <a:pt x="932052" y="114526"/>
                  </a:lnTo>
                  <a:lnTo>
                    <a:pt x="936117" y="110496"/>
                  </a:lnTo>
                  <a:lnTo>
                    <a:pt x="936117" y="24510"/>
                  </a:lnTo>
                  <a:lnTo>
                    <a:pt x="8890" y="24510"/>
                  </a:lnTo>
                  <a:lnTo>
                    <a:pt x="8890" y="13030"/>
                  </a:lnTo>
                  <a:lnTo>
                    <a:pt x="10922" y="11010"/>
                  </a:lnTo>
                  <a:lnTo>
                    <a:pt x="936117" y="11010"/>
                  </a:lnTo>
                  <a:lnTo>
                    <a:pt x="936117" y="2489"/>
                  </a:lnTo>
                  <a:close/>
                </a:path>
                <a:path w="936625" h="132715">
                  <a:moveTo>
                    <a:pt x="936117" y="11010"/>
                  </a:moveTo>
                  <a:lnTo>
                    <a:pt x="15875" y="11010"/>
                  </a:lnTo>
                  <a:lnTo>
                    <a:pt x="17907" y="13030"/>
                  </a:lnTo>
                  <a:lnTo>
                    <a:pt x="17907" y="20485"/>
                  </a:lnTo>
                  <a:lnTo>
                    <a:pt x="13970" y="24510"/>
                  </a:lnTo>
                  <a:lnTo>
                    <a:pt x="936117" y="24510"/>
                  </a:lnTo>
                  <a:lnTo>
                    <a:pt x="936117" y="11010"/>
                  </a:lnTo>
                  <a:close/>
                </a:path>
                <a:path w="936625" h="132715">
                  <a:moveTo>
                    <a:pt x="918083" y="0"/>
                  </a:moveTo>
                  <a:lnTo>
                    <a:pt x="918083" y="6515"/>
                  </a:lnTo>
                  <a:lnTo>
                    <a:pt x="927100" y="6515"/>
                  </a:lnTo>
                  <a:lnTo>
                    <a:pt x="927100" y="2019"/>
                  </a:lnTo>
                  <a:lnTo>
                    <a:pt x="920115" y="2019"/>
                  </a:lnTo>
                  <a:lnTo>
                    <a:pt x="918083" y="0"/>
                  </a:lnTo>
                  <a:close/>
                </a:path>
                <a:path w="936625" h="132715">
                  <a:moveTo>
                    <a:pt x="927100" y="0"/>
                  </a:moveTo>
                  <a:lnTo>
                    <a:pt x="925068" y="2019"/>
                  </a:lnTo>
                  <a:lnTo>
                    <a:pt x="927100" y="2019"/>
                  </a:lnTo>
                  <a:lnTo>
                    <a:pt x="927100" y="0"/>
                  </a:lnTo>
                  <a:close/>
                </a:path>
              </a:pathLst>
            </a:custGeom>
            <a:solidFill>
              <a:srgbClr val="D5D6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037321" y="6669354"/>
              <a:ext cx="927735" cy="36195"/>
            </a:xfrm>
            <a:custGeom>
              <a:avLst/>
              <a:gdLst/>
              <a:ahLst/>
              <a:cxnLst/>
              <a:rect l="l" t="t" r="r" b="b"/>
              <a:pathLst>
                <a:path w="927734" h="36195">
                  <a:moveTo>
                    <a:pt x="6984" y="22504"/>
                  </a:moveTo>
                  <a:lnTo>
                    <a:pt x="2031" y="22504"/>
                  </a:lnTo>
                  <a:lnTo>
                    <a:pt x="0" y="24523"/>
                  </a:lnTo>
                  <a:lnTo>
                    <a:pt x="0" y="36004"/>
                  </a:lnTo>
                  <a:lnTo>
                    <a:pt x="5079" y="36004"/>
                  </a:lnTo>
                  <a:lnTo>
                    <a:pt x="9017" y="31978"/>
                  </a:lnTo>
                  <a:lnTo>
                    <a:pt x="9017" y="24523"/>
                  </a:lnTo>
                  <a:lnTo>
                    <a:pt x="6984" y="22504"/>
                  </a:lnTo>
                  <a:close/>
                </a:path>
                <a:path w="927734" h="36195">
                  <a:moveTo>
                    <a:pt x="927226" y="9004"/>
                  </a:moveTo>
                  <a:lnTo>
                    <a:pt x="918209" y="9004"/>
                  </a:lnTo>
                  <a:lnTo>
                    <a:pt x="918209" y="18008"/>
                  </a:lnTo>
                  <a:lnTo>
                    <a:pt x="923162" y="18008"/>
                  </a:lnTo>
                  <a:lnTo>
                    <a:pt x="927226" y="13982"/>
                  </a:lnTo>
                  <a:lnTo>
                    <a:pt x="927226" y="9004"/>
                  </a:lnTo>
                  <a:close/>
                </a:path>
                <a:path w="927734" h="36195">
                  <a:moveTo>
                    <a:pt x="923162" y="0"/>
                  </a:moveTo>
                  <a:lnTo>
                    <a:pt x="913129" y="0"/>
                  </a:lnTo>
                  <a:lnTo>
                    <a:pt x="909193" y="4038"/>
                  </a:lnTo>
                  <a:lnTo>
                    <a:pt x="909193" y="11493"/>
                  </a:lnTo>
                  <a:lnTo>
                    <a:pt x="911225" y="13512"/>
                  </a:lnTo>
                  <a:lnTo>
                    <a:pt x="916177" y="13512"/>
                  </a:lnTo>
                  <a:lnTo>
                    <a:pt x="918209" y="11493"/>
                  </a:lnTo>
                  <a:lnTo>
                    <a:pt x="918209" y="9004"/>
                  </a:lnTo>
                  <a:lnTo>
                    <a:pt x="927226" y="9004"/>
                  </a:lnTo>
                  <a:lnTo>
                    <a:pt x="927226" y="4038"/>
                  </a:lnTo>
                  <a:lnTo>
                    <a:pt x="923162" y="0"/>
                  </a:lnTo>
                  <a:close/>
                </a:path>
              </a:pathLst>
            </a:custGeom>
            <a:solidFill>
              <a:srgbClr val="ACAC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028431" y="6669354"/>
              <a:ext cx="936625" cy="144145"/>
            </a:xfrm>
            <a:custGeom>
              <a:avLst/>
              <a:gdLst/>
              <a:ahLst/>
              <a:cxnLst/>
              <a:rect l="l" t="t" r="r" b="b"/>
              <a:pathLst>
                <a:path w="936625" h="144145">
                  <a:moveTo>
                    <a:pt x="0" y="27012"/>
                  </a:moveTo>
                  <a:lnTo>
                    <a:pt x="0" y="22034"/>
                  </a:lnTo>
                  <a:lnTo>
                    <a:pt x="3937" y="18008"/>
                  </a:lnTo>
                  <a:lnTo>
                    <a:pt x="8890" y="18008"/>
                  </a:lnTo>
                  <a:lnTo>
                    <a:pt x="918083" y="18008"/>
                  </a:lnTo>
                  <a:lnTo>
                    <a:pt x="918083" y="9004"/>
                  </a:lnTo>
                  <a:lnTo>
                    <a:pt x="918083" y="4038"/>
                  </a:lnTo>
                  <a:lnTo>
                    <a:pt x="922020" y="0"/>
                  </a:lnTo>
                  <a:lnTo>
                    <a:pt x="927100" y="0"/>
                  </a:lnTo>
                  <a:lnTo>
                    <a:pt x="932052" y="0"/>
                  </a:lnTo>
                  <a:lnTo>
                    <a:pt x="936117" y="4038"/>
                  </a:lnTo>
                  <a:lnTo>
                    <a:pt x="936117" y="9004"/>
                  </a:lnTo>
                  <a:lnTo>
                    <a:pt x="936117" y="117017"/>
                  </a:lnTo>
                  <a:lnTo>
                    <a:pt x="936117" y="121989"/>
                  </a:lnTo>
                  <a:lnTo>
                    <a:pt x="932052" y="126019"/>
                  </a:lnTo>
                  <a:lnTo>
                    <a:pt x="927100" y="126019"/>
                  </a:lnTo>
                  <a:lnTo>
                    <a:pt x="17907" y="126019"/>
                  </a:lnTo>
                  <a:lnTo>
                    <a:pt x="17907" y="135020"/>
                  </a:lnTo>
                  <a:lnTo>
                    <a:pt x="17907" y="139990"/>
                  </a:lnTo>
                  <a:lnTo>
                    <a:pt x="13970" y="144021"/>
                  </a:lnTo>
                  <a:lnTo>
                    <a:pt x="8890" y="144021"/>
                  </a:lnTo>
                  <a:lnTo>
                    <a:pt x="3937" y="144021"/>
                  </a:lnTo>
                  <a:lnTo>
                    <a:pt x="0" y="139990"/>
                  </a:lnTo>
                  <a:lnTo>
                    <a:pt x="0" y="135020"/>
                  </a:lnTo>
                  <a:lnTo>
                    <a:pt x="0" y="27012"/>
                  </a:lnTo>
                  <a:close/>
                </a:path>
                <a:path w="936625" h="144145">
                  <a:moveTo>
                    <a:pt x="918083" y="18008"/>
                  </a:moveTo>
                  <a:lnTo>
                    <a:pt x="927100" y="18008"/>
                  </a:lnTo>
                  <a:lnTo>
                    <a:pt x="932052" y="18008"/>
                  </a:lnTo>
                  <a:lnTo>
                    <a:pt x="936117" y="13982"/>
                  </a:lnTo>
                  <a:lnTo>
                    <a:pt x="936117" y="9004"/>
                  </a:lnTo>
                </a:path>
                <a:path w="936625" h="144145">
                  <a:moveTo>
                    <a:pt x="927100" y="18008"/>
                  </a:moveTo>
                  <a:lnTo>
                    <a:pt x="927100" y="9004"/>
                  </a:lnTo>
                  <a:lnTo>
                    <a:pt x="927100" y="11493"/>
                  </a:lnTo>
                  <a:lnTo>
                    <a:pt x="925068" y="13512"/>
                  </a:lnTo>
                  <a:lnTo>
                    <a:pt x="922527" y="13512"/>
                  </a:lnTo>
                  <a:lnTo>
                    <a:pt x="920115" y="13512"/>
                  </a:lnTo>
                  <a:lnTo>
                    <a:pt x="918083" y="11493"/>
                  </a:lnTo>
                  <a:lnTo>
                    <a:pt x="918083" y="9004"/>
                  </a:lnTo>
                </a:path>
                <a:path w="936625" h="144145">
                  <a:moveTo>
                    <a:pt x="8890" y="36004"/>
                  </a:moveTo>
                  <a:lnTo>
                    <a:pt x="8890" y="27012"/>
                  </a:lnTo>
                  <a:lnTo>
                    <a:pt x="8890" y="24523"/>
                  </a:lnTo>
                  <a:lnTo>
                    <a:pt x="10922" y="22504"/>
                  </a:lnTo>
                  <a:lnTo>
                    <a:pt x="13462" y="22504"/>
                  </a:lnTo>
                  <a:lnTo>
                    <a:pt x="16001" y="22504"/>
                  </a:lnTo>
                  <a:lnTo>
                    <a:pt x="17907" y="24523"/>
                  </a:lnTo>
                  <a:lnTo>
                    <a:pt x="17907" y="27012"/>
                  </a:lnTo>
                  <a:lnTo>
                    <a:pt x="17907" y="31978"/>
                  </a:lnTo>
                  <a:lnTo>
                    <a:pt x="13970" y="36004"/>
                  </a:lnTo>
                  <a:lnTo>
                    <a:pt x="8890" y="36004"/>
                  </a:lnTo>
                  <a:lnTo>
                    <a:pt x="3937" y="36004"/>
                  </a:lnTo>
                  <a:lnTo>
                    <a:pt x="0" y="31978"/>
                  </a:lnTo>
                  <a:lnTo>
                    <a:pt x="0" y="27012"/>
                  </a:lnTo>
                </a:path>
                <a:path w="936625" h="144145">
                  <a:moveTo>
                    <a:pt x="17907" y="27012"/>
                  </a:moveTo>
                  <a:lnTo>
                    <a:pt x="17907" y="126019"/>
                  </a:lnTo>
                </a:path>
              </a:pathLst>
            </a:custGeom>
            <a:ln w="19050">
              <a:solidFill>
                <a:srgbClr val="D5D6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8241030" y="6653636"/>
            <a:ext cx="558800" cy="18478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100" dirty="0">
                <a:latin typeface="Georgia"/>
                <a:cs typeface="Georgia"/>
              </a:rPr>
              <a:t>слайд</a:t>
            </a:r>
            <a:r>
              <a:rPr sz="1100" spc="-35" dirty="0">
                <a:latin typeface="Georgia"/>
                <a:cs typeface="Georgia"/>
              </a:rPr>
              <a:t> </a:t>
            </a:r>
            <a:fld id="{81D60167-4931-47E6-BA6A-407CBD079E47}" type="slidenum">
              <a:rPr sz="1100" spc="-50" dirty="0">
                <a:latin typeface="Georgia"/>
                <a:cs typeface="Georgia"/>
              </a:rPr>
              <a:pPr marL="12700">
                <a:lnSpc>
                  <a:spcPct val="100000"/>
                </a:lnSpc>
                <a:spcBef>
                  <a:spcPts val="10"/>
                </a:spcBef>
              </a:pPr>
              <a:t>7</a:t>
            </a:fld>
            <a:endParaRPr sz="11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99668"/>
            <a:ext cx="755650" cy="52069"/>
          </a:xfrm>
          <a:custGeom>
            <a:avLst/>
            <a:gdLst/>
            <a:ahLst/>
            <a:cxnLst/>
            <a:rect l="l" t="t" r="r" b="b"/>
            <a:pathLst>
              <a:path w="755650" h="52070">
                <a:moveTo>
                  <a:pt x="0" y="51561"/>
                </a:moveTo>
                <a:lnTo>
                  <a:pt x="755573" y="51561"/>
                </a:lnTo>
                <a:lnTo>
                  <a:pt x="755573" y="0"/>
                </a:lnTo>
                <a:lnTo>
                  <a:pt x="0" y="0"/>
                </a:lnTo>
                <a:lnTo>
                  <a:pt x="0" y="51561"/>
                </a:lnTo>
                <a:close/>
              </a:path>
            </a:pathLst>
          </a:custGeom>
          <a:solidFill>
            <a:srgbClr val="43808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28015"/>
            <a:chOff x="0" y="0"/>
            <a:chExt cx="9144000" cy="62801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311150"/>
            </a:xfrm>
            <a:custGeom>
              <a:avLst/>
              <a:gdLst/>
              <a:ahLst/>
              <a:cxnLst/>
              <a:rect l="l" t="t" r="r" b="b"/>
              <a:pathLst>
                <a:path w="9144000" h="311150">
                  <a:moveTo>
                    <a:pt x="9144000" y="0"/>
                  </a:moveTo>
                  <a:lnTo>
                    <a:pt x="0" y="0"/>
                  </a:lnTo>
                  <a:lnTo>
                    <a:pt x="0" y="310667"/>
                  </a:lnTo>
                  <a:lnTo>
                    <a:pt x="9144000" y="31066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244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308228"/>
              <a:ext cx="9144000" cy="143510"/>
            </a:xfrm>
            <a:custGeom>
              <a:avLst/>
              <a:gdLst/>
              <a:ahLst/>
              <a:cxnLst/>
              <a:rect l="l" t="t" r="r" b="b"/>
              <a:pathLst>
                <a:path w="9144000" h="143509">
                  <a:moveTo>
                    <a:pt x="914400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8388401" y="91440"/>
                  </a:lnTo>
                  <a:lnTo>
                    <a:pt x="8388401" y="143129"/>
                  </a:lnTo>
                  <a:lnTo>
                    <a:pt x="9144000" y="143129"/>
                  </a:lnTo>
                  <a:lnTo>
                    <a:pt x="9144000" y="91440"/>
                  </a:lnTo>
                  <a:lnTo>
                    <a:pt x="9144000" y="5204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88401" y="440105"/>
              <a:ext cx="755650" cy="180340"/>
            </a:xfrm>
            <a:custGeom>
              <a:avLst/>
              <a:gdLst/>
              <a:ahLst/>
              <a:cxnLst/>
              <a:rect l="l" t="t" r="r" b="b"/>
              <a:pathLst>
                <a:path w="755650" h="180340">
                  <a:moveTo>
                    <a:pt x="0" y="180035"/>
                  </a:moveTo>
                  <a:lnTo>
                    <a:pt x="755599" y="180035"/>
                  </a:lnTo>
                  <a:lnTo>
                    <a:pt x="755599" y="0"/>
                  </a:lnTo>
                  <a:lnTo>
                    <a:pt x="0" y="0"/>
                  </a:lnTo>
                  <a:lnTo>
                    <a:pt x="0" y="180035"/>
                  </a:lnTo>
                  <a:close/>
                </a:path>
              </a:pathLst>
            </a:custGeom>
            <a:solidFill>
              <a:srgbClr val="43808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07279" y="497458"/>
              <a:ext cx="3566795" cy="128270"/>
            </a:xfrm>
            <a:custGeom>
              <a:avLst/>
              <a:gdLst/>
              <a:ahLst/>
              <a:cxnLst/>
              <a:rect l="l" t="t" r="r" b="b"/>
              <a:pathLst>
                <a:path w="3566795" h="128270">
                  <a:moveTo>
                    <a:pt x="3063240" y="2032"/>
                  </a:moveTo>
                  <a:lnTo>
                    <a:pt x="3061208" y="0"/>
                  </a:lnTo>
                  <a:lnTo>
                    <a:pt x="2159" y="0"/>
                  </a:lnTo>
                  <a:lnTo>
                    <a:pt x="0" y="2032"/>
                  </a:lnTo>
                  <a:lnTo>
                    <a:pt x="0" y="4572"/>
                  </a:lnTo>
                  <a:lnTo>
                    <a:pt x="0" y="25400"/>
                  </a:lnTo>
                  <a:lnTo>
                    <a:pt x="2159" y="27432"/>
                  </a:lnTo>
                  <a:lnTo>
                    <a:pt x="3061208" y="27432"/>
                  </a:lnTo>
                  <a:lnTo>
                    <a:pt x="3063240" y="25400"/>
                  </a:lnTo>
                  <a:lnTo>
                    <a:pt x="3063240" y="2032"/>
                  </a:lnTo>
                  <a:close/>
                </a:path>
                <a:path w="3566795" h="128270">
                  <a:moveTo>
                    <a:pt x="3566541" y="94234"/>
                  </a:moveTo>
                  <a:lnTo>
                    <a:pt x="3563874" y="91440"/>
                  </a:lnTo>
                  <a:lnTo>
                    <a:pt x="1969135" y="91440"/>
                  </a:lnTo>
                  <a:lnTo>
                    <a:pt x="1966341" y="94234"/>
                  </a:lnTo>
                  <a:lnTo>
                    <a:pt x="1966341" y="97536"/>
                  </a:lnTo>
                  <a:lnTo>
                    <a:pt x="1966341" y="125349"/>
                  </a:lnTo>
                  <a:lnTo>
                    <a:pt x="1969135" y="128016"/>
                  </a:lnTo>
                  <a:lnTo>
                    <a:pt x="3563874" y="128016"/>
                  </a:lnTo>
                  <a:lnTo>
                    <a:pt x="3566541" y="125349"/>
                  </a:lnTo>
                  <a:lnTo>
                    <a:pt x="3566541" y="942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044432" y="0"/>
              <a:ext cx="98425" cy="622300"/>
            </a:xfrm>
            <a:custGeom>
              <a:avLst/>
              <a:gdLst/>
              <a:ahLst/>
              <a:cxnLst/>
              <a:rect l="l" t="t" r="r" b="b"/>
              <a:pathLst>
                <a:path w="98425" h="622300">
                  <a:moveTo>
                    <a:pt x="27419" y="0"/>
                  </a:moveTo>
                  <a:lnTo>
                    <a:pt x="0" y="0"/>
                  </a:lnTo>
                  <a:lnTo>
                    <a:pt x="0" y="621792"/>
                  </a:lnTo>
                  <a:lnTo>
                    <a:pt x="27419" y="621792"/>
                  </a:lnTo>
                  <a:lnTo>
                    <a:pt x="27419" y="0"/>
                  </a:lnTo>
                  <a:close/>
                </a:path>
                <a:path w="98425" h="622300">
                  <a:moveTo>
                    <a:pt x="98132" y="0"/>
                  </a:moveTo>
                  <a:lnTo>
                    <a:pt x="40513" y="0"/>
                  </a:lnTo>
                  <a:lnTo>
                    <a:pt x="40513" y="621792"/>
                  </a:lnTo>
                  <a:lnTo>
                    <a:pt x="98132" y="621792"/>
                  </a:lnTo>
                  <a:lnTo>
                    <a:pt x="98132" y="0"/>
                  </a:lnTo>
                  <a:close/>
                </a:path>
              </a:pathLst>
            </a:custGeom>
            <a:solidFill>
              <a:srgbClr val="FFFFFF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025381" y="0"/>
              <a:ext cx="9525" cy="622300"/>
            </a:xfrm>
            <a:custGeom>
              <a:avLst/>
              <a:gdLst/>
              <a:ahLst/>
              <a:cxnLst/>
              <a:rect l="l" t="t" r="r" b="b"/>
              <a:pathLst>
                <a:path w="9525" h="622300">
                  <a:moveTo>
                    <a:pt x="9143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9143" y="621791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975470" y="0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15654" y="381"/>
              <a:ext cx="55244" cy="585470"/>
            </a:xfrm>
            <a:custGeom>
              <a:avLst/>
              <a:gdLst/>
              <a:ahLst/>
              <a:cxnLst/>
              <a:rect l="l" t="t" r="r" b="b"/>
              <a:pathLst>
                <a:path w="55245" h="585470">
                  <a:moveTo>
                    <a:pt x="54864" y="0"/>
                  </a:moveTo>
                  <a:lnTo>
                    <a:pt x="0" y="0"/>
                  </a:lnTo>
                  <a:lnTo>
                    <a:pt x="0" y="585216"/>
                  </a:lnTo>
                  <a:lnTo>
                    <a:pt x="54864" y="585216"/>
                  </a:lnTo>
                  <a:lnTo>
                    <a:pt x="54864" y="0"/>
                  </a:lnTo>
                  <a:close/>
                </a:path>
              </a:pathLst>
            </a:custGeom>
            <a:solidFill>
              <a:srgbClr val="FFFFFF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73490" y="381"/>
              <a:ext cx="9525" cy="585470"/>
            </a:xfrm>
            <a:custGeom>
              <a:avLst/>
              <a:gdLst/>
              <a:ahLst/>
              <a:cxnLst/>
              <a:rect l="l" t="t" r="r" b="b"/>
              <a:pathLst>
                <a:path w="9525" h="585470">
                  <a:moveTo>
                    <a:pt x="9143" y="0"/>
                  </a:moveTo>
                  <a:lnTo>
                    <a:pt x="0" y="0"/>
                  </a:lnTo>
                  <a:lnTo>
                    <a:pt x="0" y="585216"/>
                  </a:lnTo>
                  <a:lnTo>
                    <a:pt x="9143" y="585216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755" y="1325880"/>
            <a:ext cx="3662172" cy="1787652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154379" y="1609725"/>
            <a:ext cx="2777490" cy="110998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18440" marR="209550" indent="-1905" algn="just">
              <a:lnSpc>
                <a:spcPct val="85300"/>
              </a:lnSpc>
              <a:spcBef>
                <a:spcPts val="455"/>
              </a:spcBef>
            </a:pPr>
            <a:r>
              <a:rPr sz="2000" dirty="0">
                <a:solidFill>
                  <a:srgbClr val="FFFFFF"/>
                </a:solidFill>
                <a:latin typeface="Georgia"/>
                <a:cs typeface="Georgia"/>
              </a:rPr>
              <a:t>-</a:t>
            </a:r>
            <a:r>
              <a:rPr sz="20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FFFFFF"/>
                </a:solidFill>
                <a:latin typeface="Georgia"/>
                <a:cs typeface="Georgia"/>
              </a:rPr>
              <a:t>отсутствие</a:t>
            </a:r>
            <a:r>
              <a:rPr sz="2000" spc="-5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Georgia"/>
                <a:cs typeface="Georgia"/>
              </a:rPr>
              <a:t>оценки непосредственного </a:t>
            </a:r>
            <a:r>
              <a:rPr sz="2000" dirty="0">
                <a:solidFill>
                  <a:srgbClr val="FFFFFF"/>
                </a:solidFill>
                <a:latin typeface="Georgia"/>
                <a:cs typeface="Georgia"/>
              </a:rPr>
              <a:t>подчинения</a:t>
            </a:r>
            <a:r>
              <a:rPr sz="2000" spc="-8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Georgia"/>
                <a:cs typeface="Georgia"/>
              </a:rPr>
              <a:t>одного</a:t>
            </a:r>
            <a:endParaRPr sz="2000">
              <a:latin typeface="Georgia"/>
              <a:cs typeface="Georgia"/>
            </a:endParaRPr>
          </a:p>
          <a:p>
            <a:pPr marL="12700" algn="just">
              <a:lnSpc>
                <a:spcPts val="2039"/>
              </a:lnSpc>
            </a:pPr>
            <a:r>
              <a:rPr sz="2000" dirty="0">
                <a:solidFill>
                  <a:srgbClr val="FFFFFF"/>
                </a:solidFill>
                <a:latin typeface="Georgia"/>
                <a:cs typeface="Georgia"/>
              </a:rPr>
              <a:t>родственника</a:t>
            </a:r>
            <a:r>
              <a:rPr sz="2000" spc="-8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Georgia"/>
                <a:cs typeface="Georgia"/>
              </a:rPr>
              <a:t>другому;</a:t>
            </a:r>
            <a:endParaRPr sz="2000">
              <a:latin typeface="Georgia"/>
              <a:cs typeface="Georgia"/>
            </a:endParaRPr>
          </a:p>
        </p:txBody>
      </p: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46663" y="1316679"/>
            <a:ext cx="3784138" cy="1786266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4786376" y="1305814"/>
            <a:ext cx="3510279" cy="170243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96850" marR="12700" indent="-177165">
              <a:lnSpc>
                <a:spcPts val="1839"/>
              </a:lnSpc>
              <a:spcBef>
                <a:spcPts val="425"/>
              </a:spcBef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-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участие одного</a:t>
            </a:r>
            <a:r>
              <a:rPr sz="1800" spc="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родственника</a:t>
            </a:r>
            <a:r>
              <a:rPr sz="18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Georgia"/>
                <a:cs typeface="Georgia"/>
              </a:rPr>
              <a:t>в </a:t>
            </a: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каких-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либо комиссиях,</a:t>
            </a:r>
            <a:r>
              <a:rPr sz="1800" spc="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в</a:t>
            </a:r>
            <a:r>
              <a:rPr sz="1800" spc="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Georgia"/>
                <a:cs typeface="Georgia"/>
              </a:rPr>
              <a:t>том</a:t>
            </a:r>
            <a:endParaRPr sz="1800">
              <a:latin typeface="Georgia"/>
              <a:cs typeface="Georgia"/>
            </a:endParaRPr>
          </a:p>
          <a:p>
            <a:pPr marL="767080">
              <a:lnSpc>
                <a:spcPts val="1670"/>
              </a:lnSpc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числе</a:t>
            </a:r>
            <a:r>
              <a:rPr sz="18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связанных</a:t>
            </a:r>
            <a:r>
              <a:rPr sz="18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Georgia"/>
                <a:cs typeface="Georgia"/>
              </a:rPr>
              <a:t>с</a:t>
            </a:r>
            <a:endParaRPr sz="1800">
              <a:latin typeface="Georgia"/>
              <a:cs typeface="Georgia"/>
            </a:endParaRPr>
          </a:p>
          <a:p>
            <a:pPr marL="12700" marR="5080" indent="935990">
              <a:lnSpc>
                <a:spcPts val="1839"/>
              </a:lnSpc>
              <a:spcBef>
                <a:spcPts val="175"/>
              </a:spcBef>
            </a:pP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материальным 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стимулированием</a:t>
            </a: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работников,</a:t>
            </a: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Georgia"/>
                <a:cs typeface="Georgia"/>
              </a:rPr>
              <a:t>в</a:t>
            </a:r>
            <a:endParaRPr sz="1800">
              <a:latin typeface="Georgia"/>
              <a:cs typeface="Georgia"/>
            </a:endParaRPr>
          </a:p>
          <a:p>
            <a:pPr algn="ctr">
              <a:lnSpc>
                <a:spcPts val="1670"/>
              </a:lnSpc>
            </a:pP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числе которых</a:t>
            </a:r>
            <a:r>
              <a:rPr sz="1800" spc="-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FFFFFF"/>
                </a:solidFill>
                <a:latin typeface="Georgia"/>
                <a:cs typeface="Georgia"/>
              </a:rPr>
              <a:t>входит</a:t>
            </a: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 другой</a:t>
            </a:r>
            <a:endParaRPr sz="1800">
              <a:latin typeface="Georgia"/>
              <a:cs typeface="Georgia"/>
            </a:endParaRPr>
          </a:p>
          <a:p>
            <a:pPr algn="ctr">
              <a:lnSpc>
                <a:spcPts val="2005"/>
              </a:lnSpc>
            </a:pPr>
            <a:r>
              <a:rPr sz="1800" spc="-10" dirty="0">
                <a:solidFill>
                  <a:srgbClr val="FFFFFF"/>
                </a:solidFill>
                <a:latin typeface="Georgia"/>
                <a:cs typeface="Georgia"/>
              </a:rPr>
              <a:t>родственник;</a:t>
            </a:r>
            <a:endParaRPr sz="1800">
              <a:latin typeface="Georgia"/>
              <a:cs typeface="Georgia"/>
            </a:endParaRPr>
          </a:p>
        </p:txBody>
      </p:sp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9134" y="3299436"/>
            <a:ext cx="3665235" cy="1789214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953211" y="3454730"/>
            <a:ext cx="3228975" cy="137096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43840" marR="5080" indent="-231775">
              <a:lnSpc>
                <a:spcPct val="85200"/>
              </a:lnSpc>
              <a:spcBef>
                <a:spcPts val="459"/>
              </a:spcBef>
            </a:pPr>
            <a:r>
              <a:rPr sz="2000" dirty="0">
                <a:solidFill>
                  <a:srgbClr val="FFFFFF"/>
                </a:solidFill>
                <a:latin typeface="Georgia"/>
                <a:cs typeface="Georgia"/>
              </a:rPr>
              <a:t>-</a:t>
            </a:r>
            <a:r>
              <a:rPr sz="2000" spc="-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FFFFFF"/>
                </a:solidFill>
                <a:latin typeface="Georgia"/>
                <a:cs typeface="Georgia"/>
              </a:rPr>
              <a:t>принятие</a:t>
            </a:r>
            <a:r>
              <a:rPr sz="2000" spc="-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Georgia"/>
                <a:cs typeface="Georgia"/>
              </a:rPr>
              <a:t>родственником </a:t>
            </a:r>
            <a:r>
              <a:rPr sz="2000" dirty="0">
                <a:solidFill>
                  <a:srgbClr val="FFFFFF"/>
                </a:solidFill>
                <a:latin typeface="Georgia"/>
                <a:cs typeface="Georgia"/>
              </a:rPr>
              <a:t>решений</a:t>
            </a:r>
            <a:r>
              <a:rPr sz="20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FFFFFF"/>
                </a:solidFill>
                <a:latin typeface="Georgia"/>
                <a:cs typeface="Georgia"/>
              </a:rPr>
              <a:t>по</a:t>
            </a:r>
            <a:r>
              <a:rPr sz="20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Georgia"/>
                <a:cs typeface="Georgia"/>
              </a:rPr>
              <a:t>кадровым </a:t>
            </a:r>
            <a:r>
              <a:rPr sz="2000" dirty="0">
                <a:solidFill>
                  <a:srgbClr val="FFFFFF"/>
                </a:solidFill>
                <a:latin typeface="Georgia"/>
                <a:cs typeface="Georgia"/>
              </a:rPr>
              <a:t>вопросам</a:t>
            </a:r>
            <a:r>
              <a:rPr sz="2000" spc="-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FFFFFF"/>
                </a:solidFill>
                <a:latin typeface="Georgia"/>
                <a:cs typeface="Georgia"/>
              </a:rPr>
              <a:t>в</a:t>
            </a:r>
            <a:r>
              <a:rPr sz="2000" spc="-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Georgia"/>
                <a:cs typeface="Georgia"/>
              </a:rPr>
              <a:t>отношении</a:t>
            </a:r>
            <a:endParaRPr sz="2000">
              <a:latin typeface="Georgia"/>
              <a:cs typeface="Georgia"/>
            </a:endParaRPr>
          </a:p>
          <a:p>
            <a:pPr marL="525780" marR="518159" indent="193040">
              <a:lnSpc>
                <a:spcPts val="2050"/>
              </a:lnSpc>
            </a:pPr>
            <a:r>
              <a:rPr sz="2000" spc="-10" dirty="0">
                <a:solidFill>
                  <a:srgbClr val="FFFFFF"/>
                </a:solidFill>
                <a:latin typeface="Georgia"/>
                <a:cs typeface="Georgia"/>
              </a:rPr>
              <a:t>родственников (свойственников);</a:t>
            </a:r>
            <a:endParaRPr sz="2000">
              <a:latin typeface="Georgia"/>
              <a:cs typeface="Georgia"/>
            </a:endParaRPr>
          </a:p>
        </p:txBody>
      </p:sp>
      <p:pic>
        <p:nvPicPr>
          <p:cNvPr id="19" name="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99432" y="3299436"/>
            <a:ext cx="3881628" cy="1789214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4921758" y="3454730"/>
            <a:ext cx="3230245" cy="137096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indent="4445" algn="ctr">
              <a:lnSpc>
                <a:spcPct val="85200"/>
              </a:lnSpc>
              <a:spcBef>
                <a:spcPts val="459"/>
              </a:spcBef>
            </a:pPr>
            <a:r>
              <a:rPr sz="2000" dirty="0">
                <a:solidFill>
                  <a:srgbClr val="FFFFFF"/>
                </a:solidFill>
                <a:latin typeface="Georgia"/>
                <a:cs typeface="Georgia"/>
              </a:rPr>
              <a:t>- </a:t>
            </a:r>
            <a:r>
              <a:rPr sz="2000" spc="-10" dirty="0">
                <a:solidFill>
                  <a:srgbClr val="FFFFFF"/>
                </a:solidFill>
                <a:latin typeface="Georgia"/>
                <a:cs typeface="Georgia"/>
              </a:rPr>
              <a:t>предусмотренная </a:t>
            </a:r>
            <a:r>
              <a:rPr sz="2000" dirty="0">
                <a:solidFill>
                  <a:srgbClr val="FFFFFF"/>
                </a:solidFill>
                <a:latin typeface="Georgia"/>
                <a:cs typeface="Georgia"/>
              </a:rPr>
              <a:t>должностной</a:t>
            </a:r>
            <a:r>
              <a:rPr sz="2000" spc="-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Georgia"/>
                <a:cs typeface="Georgia"/>
              </a:rPr>
              <a:t>инструкцией </a:t>
            </a:r>
            <a:r>
              <a:rPr sz="2000" dirty="0">
                <a:solidFill>
                  <a:srgbClr val="FFFFFF"/>
                </a:solidFill>
                <a:latin typeface="Georgia"/>
                <a:cs typeface="Georgia"/>
              </a:rPr>
              <a:t>возможность</a:t>
            </a:r>
            <a:r>
              <a:rPr sz="2000" spc="-6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Georgia"/>
                <a:cs typeface="Georgia"/>
              </a:rPr>
              <a:t>временного </a:t>
            </a:r>
            <a:r>
              <a:rPr sz="2000" dirty="0">
                <a:solidFill>
                  <a:srgbClr val="FFFFFF"/>
                </a:solidFill>
                <a:latin typeface="Georgia"/>
                <a:cs typeface="Georgia"/>
              </a:rPr>
              <a:t>исполнения</a:t>
            </a:r>
            <a:r>
              <a:rPr sz="2000" spc="-5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Georgia"/>
                <a:cs typeface="Georgia"/>
              </a:rPr>
              <a:t>обязанностей </a:t>
            </a:r>
            <a:r>
              <a:rPr sz="2000" dirty="0">
                <a:solidFill>
                  <a:srgbClr val="FFFFFF"/>
                </a:solidFill>
                <a:latin typeface="Georgia"/>
                <a:cs typeface="Georgia"/>
              </a:rPr>
              <a:t>директора</a:t>
            </a:r>
            <a:r>
              <a:rPr sz="2000" spc="-5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Georgia"/>
                <a:cs typeface="Georgia"/>
              </a:rPr>
              <a:t>учреждения;</a:t>
            </a:r>
            <a:endParaRPr sz="2000">
              <a:latin typeface="Georgia"/>
              <a:cs typeface="Georgia"/>
            </a:endParaRPr>
          </a:p>
        </p:txBody>
      </p:sp>
      <p:pic>
        <p:nvPicPr>
          <p:cNvPr id="21" name="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9345" y="5289803"/>
            <a:ext cx="8926077" cy="1097280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404571" y="5474919"/>
            <a:ext cx="8404860" cy="619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5575">
              <a:lnSpc>
                <a:spcPts val="2335"/>
              </a:lnSpc>
              <a:spcBef>
                <a:spcPts val="100"/>
              </a:spcBef>
            </a:pPr>
            <a:r>
              <a:rPr sz="2100" dirty="0">
                <a:solidFill>
                  <a:srgbClr val="FFFFFF"/>
                </a:solidFill>
                <a:latin typeface="Georgia"/>
                <a:cs typeface="Georgia"/>
              </a:rPr>
              <a:t>-</a:t>
            </a:r>
            <a:r>
              <a:rPr sz="2100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100" dirty="0">
                <a:solidFill>
                  <a:srgbClr val="FFFFFF"/>
                </a:solidFill>
                <a:latin typeface="Georgia"/>
                <a:cs typeface="Georgia"/>
              </a:rPr>
              <a:t>возможность</a:t>
            </a:r>
            <a:r>
              <a:rPr sz="2100" spc="-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100" dirty="0">
                <a:solidFill>
                  <a:srgbClr val="FFFFFF"/>
                </a:solidFill>
                <a:latin typeface="Georgia"/>
                <a:cs typeface="Georgia"/>
              </a:rPr>
              <a:t>совместного</a:t>
            </a:r>
            <a:r>
              <a:rPr sz="21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100" dirty="0">
                <a:solidFill>
                  <a:srgbClr val="FFFFFF"/>
                </a:solidFill>
                <a:latin typeface="Georgia"/>
                <a:cs typeface="Georgia"/>
              </a:rPr>
              <a:t>участия</a:t>
            </a:r>
            <a:r>
              <a:rPr sz="21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100" dirty="0">
                <a:solidFill>
                  <a:srgbClr val="FFFFFF"/>
                </a:solidFill>
                <a:latin typeface="Georgia"/>
                <a:cs typeface="Georgia"/>
              </a:rPr>
              <a:t>родственников</a:t>
            </a:r>
            <a:r>
              <a:rPr sz="21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100" dirty="0">
                <a:solidFill>
                  <a:srgbClr val="FFFFFF"/>
                </a:solidFill>
                <a:latin typeface="Georgia"/>
                <a:cs typeface="Georgia"/>
              </a:rPr>
              <a:t>в</a:t>
            </a:r>
            <a:r>
              <a:rPr sz="21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Georgia"/>
                <a:cs typeface="Georgia"/>
              </a:rPr>
              <a:t>процедурах</a:t>
            </a:r>
            <a:endParaRPr sz="2100">
              <a:latin typeface="Georgia"/>
              <a:cs typeface="Georgia"/>
            </a:endParaRPr>
          </a:p>
          <a:p>
            <a:pPr marL="12700">
              <a:lnSpc>
                <a:spcPts val="2335"/>
              </a:lnSpc>
            </a:pPr>
            <a:r>
              <a:rPr sz="2100" dirty="0">
                <a:solidFill>
                  <a:srgbClr val="FFFFFF"/>
                </a:solidFill>
                <a:latin typeface="Georgia"/>
                <a:cs typeface="Georgia"/>
              </a:rPr>
              <a:t>государственных</a:t>
            </a:r>
            <a:r>
              <a:rPr sz="2100" spc="-5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100" dirty="0">
                <a:solidFill>
                  <a:srgbClr val="FFFFFF"/>
                </a:solidFill>
                <a:latin typeface="Georgia"/>
                <a:cs typeface="Georgia"/>
              </a:rPr>
              <a:t>закупок,</a:t>
            </a:r>
            <a:r>
              <a:rPr sz="2100" spc="-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100" dirty="0">
                <a:solidFill>
                  <a:srgbClr val="FFFFFF"/>
                </a:solidFill>
                <a:latin typeface="Georgia"/>
                <a:cs typeface="Georgia"/>
              </a:rPr>
              <a:t>инвентаризационных</a:t>
            </a:r>
            <a:r>
              <a:rPr sz="21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100" dirty="0">
                <a:solidFill>
                  <a:srgbClr val="FFFFFF"/>
                </a:solidFill>
                <a:latin typeface="Georgia"/>
                <a:cs typeface="Georgia"/>
              </a:rPr>
              <a:t>и</a:t>
            </a:r>
            <a:r>
              <a:rPr sz="21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100" dirty="0">
                <a:solidFill>
                  <a:srgbClr val="FFFFFF"/>
                </a:solidFill>
                <a:latin typeface="Georgia"/>
                <a:cs typeface="Georgia"/>
              </a:rPr>
              <a:t>иных</a:t>
            </a:r>
            <a:r>
              <a:rPr sz="2100" spc="-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Georgia"/>
                <a:cs typeface="Georgia"/>
              </a:rPr>
              <a:t>комиссиях</a:t>
            </a:r>
            <a:endParaRPr sz="2100">
              <a:latin typeface="Georgia"/>
              <a:cs typeface="Georgi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726998" y="322033"/>
            <a:ext cx="7690484" cy="888365"/>
            <a:chOff x="726998" y="322033"/>
            <a:chExt cx="7690484" cy="888365"/>
          </a:xfrm>
        </p:grpSpPr>
        <p:sp>
          <p:nvSpPr>
            <p:cNvPr id="24" name="object 24"/>
            <p:cNvSpPr/>
            <p:nvPr/>
          </p:nvSpPr>
          <p:spPr>
            <a:xfrm>
              <a:off x="755573" y="350608"/>
              <a:ext cx="7633334" cy="831215"/>
            </a:xfrm>
            <a:custGeom>
              <a:avLst/>
              <a:gdLst/>
              <a:ahLst/>
              <a:cxnLst/>
              <a:rect l="l" t="t" r="r" b="b"/>
              <a:pathLst>
                <a:path w="7633334" h="831215">
                  <a:moveTo>
                    <a:pt x="7632827" y="0"/>
                  </a:moveTo>
                  <a:lnTo>
                    <a:pt x="0" y="0"/>
                  </a:lnTo>
                  <a:lnTo>
                    <a:pt x="0" y="830999"/>
                  </a:lnTo>
                  <a:lnTo>
                    <a:pt x="7632827" y="830999"/>
                  </a:lnTo>
                  <a:lnTo>
                    <a:pt x="76328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55573" y="350608"/>
              <a:ext cx="7633334" cy="831215"/>
            </a:xfrm>
            <a:custGeom>
              <a:avLst/>
              <a:gdLst/>
              <a:ahLst/>
              <a:cxnLst/>
              <a:rect l="l" t="t" r="r" b="b"/>
              <a:pathLst>
                <a:path w="7633334" h="831215">
                  <a:moveTo>
                    <a:pt x="0" y="830999"/>
                  </a:moveTo>
                  <a:lnTo>
                    <a:pt x="7632827" y="830999"/>
                  </a:lnTo>
                  <a:lnTo>
                    <a:pt x="7632827" y="0"/>
                  </a:lnTo>
                  <a:lnTo>
                    <a:pt x="0" y="0"/>
                  </a:lnTo>
                  <a:lnTo>
                    <a:pt x="0" y="830999"/>
                  </a:lnTo>
                  <a:close/>
                </a:path>
              </a:pathLst>
            </a:custGeom>
            <a:ln w="57149">
              <a:solidFill>
                <a:srgbClr val="4380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Типичными</a:t>
            </a:r>
            <a:r>
              <a:rPr spc="5" dirty="0"/>
              <a:t> </a:t>
            </a:r>
            <a:r>
              <a:rPr dirty="0"/>
              <a:t>нарушениями,</a:t>
            </a:r>
            <a:r>
              <a:rPr spc="-10" dirty="0"/>
              <a:t> допущенными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684147" y="740409"/>
            <a:ext cx="57785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Georgia"/>
                <a:cs typeface="Georgia"/>
              </a:rPr>
              <a:t>при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составлении протоколов,</a:t>
            </a:r>
            <a:r>
              <a:rPr sz="2400" spc="35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являются:</a:t>
            </a:r>
            <a:endParaRPr sz="2400">
              <a:latin typeface="Georgia"/>
              <a:cs typeface="Georgia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8018906" y="6659829"/>
            <a:ext cx="955675" cy="163195"/>
            <a:chOff x="8018906" y="6659829"/>
            <a:chExt cx="955675" cy="163195"/>
          </a:xfrm>
        </p:grpSpPr>
        <p:sp>
          <p:nvSpPr>
            <p:cNvPr id="30" name="object 30"/>
            <p:cNvSpPr/>
            <p:nvPr/>
          </p:nvSpPr>
          <p:spPr>
            <a:xfrm>
              <a:off x="8028431" y="6680847"/>
              <a:ext cx="936625" cy="132715"/>
            </a:xfrm>
            <a:custGeom>
              <a:avLst/>
              <a:gdLst/>
              <a:ahLst/>
              <a:cxnLst/>
              <a:rect l="l" t="t" r="r" b="b"/>
              <a:pathLst>
                <a:path w="936625" h="132715">
                  <a:moveTo>
                    <a:pt x="936117" y="2489"/>
                  </a:moveTo>
                  <a:lnTo>
                    <a:pt x="932052" y="6515"/>
                  </a:lnTo>
                  <a:lnTo>
                    <a:pt x="3937" y="6515"/>
                  </a:lnTo>
                  <a:lnTo>
                    <a:pt x="0" y="10540"/>
                  </a:lnTo>
                  <a:lnTo>
                    <a:pt x="0" y="128497"/>
                  </a:lnTo>
                  <a:lnTo>
                    <a:pt x="3937" y="132528"/>
                  </a:lnTo>
                  <a:lnTo>
                    <a:pt x="13970" y="132528"/>
                  </a:lnTo>
                  <a:lnTo>
                    <a:pt x="17907" y="128497"/>
                  </a:lnTo>
                  <a:lnTo>
                    <a:pt x="17907" y="114526"/>
                  </a:lnTo>
                  <a:lnTo>
                    <a:pt x="932052" y="114526"/>
                  </a:lnTo>
                  <a:lnTo>
                    <a:pt x="936117" y="110496"/>
                  </a:lnTo>
                  <a:lnTo>
                    <a:pt x="936117" y="24510"/>
                  </a:lnTo>
                  <a:lnTo>
                    <a:pt x="8890" y="24510"/>
                  </a:lnTo>
                  <a:lnTo>
                    <a:pt x="8890" y="13030"/>
                  </a:lnTo>
                  <a:lnTo>
                    <a:pt x="10922" y="11010"/>
                  </a:lnTo>
                  <a:lnTo>
                    <a:pt x="936117" y="11010"/>
                  </a:lnTo>
                  <a:lnTo>
                    <a:pt x="936117" y="2489"/>
                  </a:lnTo>
                  <a:close/>
                </a:path>
                <a:path w="936625" h="132715">
                  <a:moveTo>
                    <a:pt x="936117" y="11010"/>
                  </a:moveTo>
                  <a:lnTo>
                    <a:pt x="15875" y="11010"/>
                  </a:lnTo>
                  <a:lnTo>
                    <a:pt x="17907" y="13030"/>
                  </a:lnTo>
                  <a:lnTo>
                    <a:pt x="17907" y="20485"/>
                  </a:lnTo>
                  <a:lnTo>
                    <a:pt x="13970" y="24510"/>
                  </a:lnTo>
                  <a:lnTo>
                    <a:pt x="936117" y="24510"/>
                  </a:lnTo>
                  <a:lnTo>
                    <a:pt x="936117" y="11010"/>
                  </a:lnTo>
                  <a:close/>
                </a:path>
                <a:path w="936625" h="132715">
                  <a:moveTo>
                    <a:pt x="918083" y="0"/>
                  </a:moveTo>
                  <a:lnTo>
                    <a:pt x="918083" y="6515"/>
                  </a:lnTo>
                  <a:lnTo>
                    <a:pt x="927100" y="6515"/>
                  </a:lnTo>
                  <a:lnTo>
                    <a:pt x="927100" y="2019"/>
                  </a:lnTo>
                  <a:lnTo>
                    <a:pt x="920115" y="2019"/>
                  </a:lnTo>
                  <a:lnTo>
                    <a:pt x="918083" y="0"/>
                  </a:lnTo>
                  <a:close/>
                </a:path>
                <a:path w="936625" h="132715">
                  <a:moveTo>
                    <a:pt x="927100" y="0"/>
                  </a:moveTo>
                  <a:lnTo>
                    <a:pt x="925068" y="2019"/>
                  </a:lnTo>
                  <a:lnTo>
                    <a:pt x="927100" y="2019"/>
                  </a:lnTo>
                  <a:lnTo>
                    <a:pt x="927100" y="0"/>
                  </a:lnTo>
                  <a:close/>
                </a:path>
              </a:pathLst>
            </a:custGeom>
            <a:solidFill>
              <a:srgbClr val="D5D6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037321" y="6669354"/>
              <a:ext cx="927735" cy="36195"/>
            </a:xfrm>
            <a:custGeom>
              <a:avLst/>
              <a:gdLst/>
              <a:ahLst/>
              <a:cxnLst/>
              <a:rect l="l" t="t" r="r" b="b"/>
              <a:pathLst>
                <a:path w="927734" h="36195">
                  <a:moveTo>
                    <a:pt x="6984" y="22504"/>
                  </a:moveTo>
                  <a:lnTo>
                    <a:pt x="2031" y="22504"/>
                  </a:lnTo>
                  <a:lnTo>
                    <a:pt x="0" y="24523"/>
                  </a:lnTo>
                  <a:lnTo>
                    <a:pt x="0" y="36004"/>
                  </a:lnTo>
                  <a:lnTo>
                    <a:pt x="5079" y="36004"/>
                  </a:lnTo>
                  <a:lnTo>
                    <a:pt x="9017" y="31978"/>
                  </a:lnTo>
                  <a:lnTo>
                    <a:pt x="9017" y="24523"/>
                  </a:lnTo>
                  <a:lnTo>
                    <a:pt x="6984" y="22504"/>
                  </a:lnTo>
                  <a:close/>
                </a:path>
                <a:path w="927734" h="36195">
                  <a:moveTo>
                    <a:pt x="927226" y="9004"/>
                  </a:moveTo>
                  <a:lnTo>
                    <a:pt x="918209" y="9004"/>
                  </a:lnTo>
                  <a:lnTo>
                    <a:pt x="918209" y="18008"/>
                  </a:lnTo>
                  <a:lnTo>
                    <a:pt x="923162" y="18008"/>
                  </a:lnTo>
                  <a:lnTo>
                    <a:pt x="927226" y="13982"/>
                  </a:lnTo>
                  <a:lnTo>
                    <a:pt x="927226" y="9004"/>
                  </a:lnTo>
                  <a:close/>
                </a:path>
                <a:path w="927734" h="36195">
                  <a:moveTo>
                    <a:pt x="923162" y="0"/>
                  </a:moveTo>
                  <a:lnTo>
                    <a:pt x="913129" y="0"/>
                  </a:lnTo>
                  <a:lnTo>
                    <a:pt x="909193" y="4038"/>
                  </a:lnTo>
                  <a:lnTo>
                    <a:pt x="909193" y="11493"/>
                  </a:lnTo>
                  <a:lnTo>
                    <a:pt x="911225" y="13512"/>
                  </a:lnTo>
                  <a:lnTo>
                    <a:pt x="916177" y="13512"/>
                  </a:lnTo>
                  <a:lnTo>
                    <a:pt x="918209" y="11493"/>
                  </a:lnTo>
                  <a:lnTo>
                    <a:pt x="918209" y="9004"/>
                  </a:lnTo>
                  <a:lnTo>
                    <a:pt x="927226" y="9004"/>
                  </a:lnTo>
                  <a:lnTo>
                    <a:pt x="927226" y="4038"/>
                  </a:lnTo>
                  <a:lnTo>
                    <a:pt x="923162" y="0"/>
                  </a:lnTo>
                  <a:close/>
                </a:path>
              </a:pathLst>
            </a:custGeom>
            <a:solidFill>
              <a:srgbClr val="ACAC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028431" y="6669354"/>
              <a:ext cx="936625" cy="144145"/>
            </a:xfrm>
            <a:custGeom>
              <a:avLst/>
              <a:gdLst/>
              <a:ahLst/>
              <a:cxnLst/>
              <a:rect l="l" t="t" r="r" b="b"/>
              <a:pathLst>
                <a:path w="936625" h="144145">
                  <a:moveTo>
                    <a:pt x="0" y="27012"/>
                  </a:moveTo>
                  <a:lnTo>
                    <a:pt x="0" y="22034"/>
                  </a:lnTo>
                  <a:lnTo>
                    <a:pt x="3937" y="18008"/>
                  </a:lnTo>
                  <a:lnTo>
                    <a:pt x="8890" y="18008"/>
                  </a:lnTo>
                  <a:lnTo>
                    <a:pt x="918083" y="18008"/>
                  </a:lnTo>
                  <a:lnTo>
                    <a:pt x="918083" y="9004"/>
                  </a:lnTo>
                  <a:lnTo>
                    <a:pt x="918083" y="4038"/>
                  </a:lnTo>
                  <a:lnTo>
                    <a:pt x="922020" y="0"/>
                  </a:lnTo>
                  <a:lnTo>
                    <a:pt x="927100" y="0"/>
                  </a:lnTo>
                  <a:lnTo>
                    <a:pt x="932052" y="0"/>
                  </a:lnTo>
                  <a:lnTo>
                    <a:pt x="936117" y="4038"/>
                  </a:lnTo>
                  <a:lnTo>
                    <a:pt x="936117" y="9004"/>
                  </a:lnTo>
                  <a:lnTo>
                    <a:pt x="936117" y="117017"/>
                  </a:lnTo>
                  <a:lnTo>
                    <a:pt x="936117" y="121989"/>
                  </a:lnTo>
                  <a:lnTo>
                    <a:pt x="932052" y="126019"/>
                  </a:lnTo>
                  <a:lnTo>
                    <a:pt x="927100" y="126019"/>
                  </a:lnTo>
                  <a:lnTo>
                    <a:pt x="17907" y="126019"/>
                  </a:lnTo>
                  <a:lnTo>
                    <a:pt x="17907" y="135020"/>
                  </a:lnTo>
                  <a:lnTo>
                    <a:pt x="17907" y="139990"/>
                  </a:lnTo>
                  <a:lnTo>
                    <a:pt x="13970" y="144021"/>
                  </a:lnTo>
                  <a:lnTo>
                    <a:pt x="8890" y="144021"/>
                  </a:lnTo>
                  <a:lnTo>
                    <a:pt x="3937" y="144021"/>
                  </a:lnTo>
                  <a:lnTo>
                    <a:pt x="0" y="139990"/>
                  </a:lnTo>
                  <a:lnTo>
                    <a:pt x="0" y="135020"/>
                  </a:lnTo>
                  <a:lnTo>
                    <a:pt x="0" y="27012"/>
                  </a:lnTo>
                  <a:close/>
                </a:path>
                <a:path w="936625" h="144145">
                  <a:moveTo>
                    <a:pt x="918083" y="18008"/>
                  </a:moveTo>
                  <a:lnTo>
                    <a:pt x="927100" y="18008"/>
                  </a:lnTo>
                  <a:lnTo>
                    <a:pt x="932052" y="18008"/>
                  </a:lnTo>
                  <a:lnTo>
                    <a:pt x="936117" y="13982"/>
                  </a:lnTo>
                  <a:lnTo>
                    <a:pt x="936117" y="9004"/>
                  </a:lnTo>
                </a:path>
                <a:path w="936625" h="144145">
                  <a:moveTo>
                    <a:pt x="927100" y="18008"/>
                  </a:moveTo>
                  <a:lnTo>
                    <a:pt x="927100" y="9004"/>
                  </a:lnTo>
                  <a:lnTo>
                    <a:pt x="927100" y="11493"/>
                  </a:lnTo>
                  <a:lnTo>
                    <a:pt x="925068" y="13512"/>
                  </a:lnTo>
                  <a:lnTo>
                    <a:pt x="922527" y="13512"/>
                  </a:lnTo>
                  <a:lnTo>
                    <a:pt x="920115" y="13512"/>
                  </a:lnTo>
                  <a:lnTo>
                    <a:pt x="918083" y="11493"/>
                  </a:lnTo>
                  <a:lnTo>
                    <a:pt x="918083" y="9004"/>
                  </a:lnTo>
                </a:path>
                <a:path w="936625" h="144145">
                  <a:moveTo>
                    <a:pt x="8890" y="36004"/>
                  </a:moveTo>
                  <a:lnTo>
                    <a:pt x="8890" y="27012"/>
                  </a:lnTo>
                  <a:lnTo>
                    <a:pt x="8890" y="24523"/>
                  </a:lnTo>
                  <a:lnTo>
                    <a:pt x="10922" y="22504"/>
                  </a:lnTo>
                  <a:lnTo>
                    <a:pt x="13462" y="22504"/>
                  </a:lnTo>
                  <a:lnTo>
                    <a:pt x="16001" y="22504"/>
                  </a:lnTo>
                  <a:lnTo>
                    <a:pt x="17907" y="24523"/>
                  </a:lnTo>
                  <a:lnTo>
                    <a:pt x="17907" y="27012"/>
                  </a:lnTo>
                  <a:lnTo>
                    <a:pt x="17907" y="31978"/>
                  </a:lnTo>
                  <a:lnTo>
                    <a:pt x="13970" y="36004"/>
                  </a:lnTo>
                  <a:lnTo>
                    <a:pt x="8890" y="36004"/>
                  </a:lnTo>
                  <a:lnTo>
                    <a:pt x="3937" y="36004"/>
                  </a:lnTo>
                  <a:lnTo>
                    <a:pt x="0" y="31978"/>
                  </a:lnTo>
                  <a:lnTo>
                    <a:pt x="0" y="27012"/>
                  </a:lnTo>
                </a:path>
                <a:path w="936625" h="144145">
                  <a:moveTo>
                    <a:pt x="17907" y="27012"/>
                  </a:moveTo>
                  <a:lnTo>
                    <a:pt x="17907" y="126019"/>
                  </a:lnTo>
                </a:path>
              </a:pathLst>
            </a:custGeom>
            <a:ln w="19050">
              <a:solidFill>
                <a:srgbClr val="D5D6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8241030" y="6653636"/>
            <a:ext cx="558800" cy="18478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100" dirty="0">
                <a:latin typeface="Georgia"/>
                <a:cs typeface="Georgia"/>
              </a:rPr>
              <a:t>слайд</a:t>
            </a:r>
            <a:r>
              <a:rPr sz="1100" spc="-35" dirty="0">
                <a:latin typeface="Georgia"/>
                <a:cs typeface="Georgia"/>
              </a:rPr>
              <a:t> </a:t>
            </a:r>
            <a:fld id="{81D60167-4931-47E6-BA6A-407CBD079E47}" type="slidenum">
              <a:rPr sz="1100" spc="-50" dirty="0">
                <a:latin typeface="Georgia"/>
                <a:cs typeface="Georgia"/>
              </a:rPr>
              <a:pPr marL="12700">
                <a:lnSpc>
                  <a:spcPct val="100000"/>
                </a:lnSpc>
                <a:spcBef>
                  <a:spcPts val="10"/>
                </a:spcBef>
              </a:pPr>
              <a:t>8</a:t>
            </a:fld>
            <a:endParaRPr sz="11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9514" y="692658"/>
            <a:ext cx="8209280" cy="1368425"/>
          </a:xfrm>
          <a:prstGeom prst="rect">
            <a:avLst/>
          </a:prstGeom>
          <a:ln w="57150">
            <a:solidFill>
              <a:srgbClr val="5C92B5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ts val="2435"/>
              </a:lnSpc>
            </a:pPr>
            <a:r>
              <a:rPr sz="2400" b="1" dirty="0">
                <a:latin typeface="Georgia"/>
                <a:cs typeface="Georgia"/>
              </a:rPr>
              <a:t>Ситуация</a:t>
            </a:r>
            <a:r>
              <a:rPr sz="2400" b="1" spc="1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родства</a:t>
            </a:r>
            <a:r>
              <a:rPr sz="2400" b="1" spc="-3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работников</a:t>
            </a:r>
            <a:r>
              <a:rPr sz="2400" b="1" spc="-2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рассмотрена</a:t>
            </a:r>
            <a:r>
              <a:rPr sz="2400" b="1" spc="-25" dirty="0">
                <a:latin typeface="Georgia"/>
                <a:cs typeface="Georgia"/>
              </a:rPr>
              <a:t> </a:t>
            </a:r>
            <a:r>
              <a:rPr sz="2400" b="1" spc="-50" dirty="0">
                <a:latin typeface="Georgia"/>
                <a:cs typeface="Georgia"/>
              </a:rPr>
              <a:t>в</a:t>
            </a:r>
            <a:endParaRPr sz="2400">
              <a:latin typeface="Georgia"/>
              <a:cs typeface="Georgia"/>
            </a:endParaRPr>
          </a:p>
          <a:p>
            <a:pPr marL="151130" marR="143510" algn="ctr">
              <a:lnSpc>
                <a:spcPct val="100000"/>
              </a:lnSpc>
            </a:pPr>
            <a:r>
              <a:rPr sz="2400" b="1" dirty="0">
                <a:latin typeface="Georgia"/>
                <a:cs typeface="Georgia"/>
              </a:rPr>
              <a:t>установленном</a:t>
            </a:r>
            <a:r>
              <a:rPr sz="2400" b="1" spc="-3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порядке</a:t>
            </a:r>
            <a:r>
              <a:rPr sz="2400" b="1" spc="-2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на</a:t>
            </a:r>
            <a:r>
              <a:rPr sz="2400" b="1" spc="-4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заседании</a:t>
            </a:r>
            <a:r>
              <a:rPr sz="2400" b="1" spc="-5" dirty="0">
                <a:latin typeface="Georgia"/>
                <a:cs typeface="Georgia"/>
              </a:rPr>
              <a:t> </a:t>
            </a:r>
            <a:r>
              <a:rPr sz="2400" b="1" spc="-10" dirty="0">
                <a:latin typeface="Georgia"/>
                <a:cs typeface="Georgia"/>
              </a:rPr>
              <a:t>комиссии </a:t>
            </a:r>
            <a:r>
              <a:rPr sz="2400" b="1" dirty="0">
                <a:latin typeface="Georgia"/>
                <a:cs typeface="Georgia"/>
              </a:rPr>
              <a:t>по</a:t>
            </a:r>
            <a:r>
              <a:rPr sz="2400" b="1" spc="-2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предотвращению</a:t>
            </a:r>
            <a:r>
              <a:rPr sz="2400" b="1" spc="-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и</a:t>
            </a:r>
            <a:r>
              <a:rPr sz="2400" b="1" spc="-5" dirty="0">
                <a:latin typeface="Georgia"/>
                <a:cs typeface="Georgia"/>
              </a:rPr>
              <a:t> </a:t>
            </a:r>
            <a:r>
              <a:rPr sz="2400" b="1" spc="-10" dirty="0">
                <a:latin typeface="Georgia"/>
                <a:cs typeface="Georgia"/>
              </a:rPr>
              <a:t>урегулированию</a:t>
            </a:r>
            <a:endParaRPr sz="2400">
              <a:latin typeface="Georgia"/>
              <a:cs typeface="Georgia"/>
            </a:endParaRPr>
          </a:p>
          <a:p>
            <a:pPr algn="ctr">
              <a:lnSpc>
                <a:spcPts val="2575"/>
              </a:lnSpc>
            </a:pPr>
            <a:r>
              <a:rPr sz="2400" b="1" dirty="0">
                <a:latin typeface="Georgia"/>
                <a:cs typeface="Georgia"/>
              </a:rPr>
              <a:t>конфликта</a:t>
            </a:r>
            <a:r>
              <a:rPr sz="2400" b="1" spc="-5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интересов</a:t>
            </a:r>
            <a:r>
              <a:rPr sz="2400" b="1" spc="-20" dirty="0">
                <a:latin typeface="Georgia"/>
                <a:cs typeface="Georgia"/>
              </a:rPr>
              <a:t> </a:t>
            </a:r>
            <a:r>
              <a:rPr sz="2400" b="1" spc="-10" dirty="0">
                <a:latin typeface="Georgia"/>
                <a:cs typeface="Georgia"/>
              </a:rPr>
              <a:t>учреждения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1769" y="2250567"/>
            <a:ext cx="3722370" cy="1898014"/>
          </a:xfrm>
          <a:prstGeom prst="rect">
            <a:avLst/>
          </a:prstGeom>
          <a:solidFill>
            <a:srgbClr val="525389"/>
          </a:solidFill>
        </p:spPr>
        <p:txBody>
          <a:bodyPr vert="horz" wrap="square" lIns="0" tIns="142875" rIns="0" bIns="0" rtlCol="0">
            <a:spAutoFit/>
          </a:bodyPr>
          <a:lstStyle/>
          <a:p>
            <a:pPr marL="377825" marR="370840" algn="ctr">
              <a:lnSpc>
                <a:spcPct val="118500"/>
              </a:lnSpc>
              <a:spcBef>
                <a:spcPts val="1125"/>
              </a:spcBef>
            </a:pPr>
            <a:r>
              <a:rPr sz="2000" dirty="0">
                <a:solidFill>
                  <a:srgbClr val="FFFFFF"/>
                </a:solidFill>
                <a:latin typeface="Georgia"/>
                <a:cs typeface="Georgia"/>
              </a:rPr>
              <a:t>Вывод</a:t>
            </a:r>
            <a:r>
              <a:rPr sz="20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Georgia"/>
                <a:cs typeface="Georgia"/>
              </a:rPr>
              <a:t>комиссии: </a:t>
            </a:r>
            <a:r>
              <a:rPr sz="2000" dirty="0">
                <a:solidFill>
                  <a:srgbClr val="FFFFFF"/>
                </a:solidFill>
                <a:latin typeface="Georgia"/>
                <a:cs typeface="Georgia"/>
              </a:rPr>
              <a:t>конфликт</a:t>
            </a:r>
            <a:r>
              <a:rPr sz="2000" spc="-6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FFFFFF"/>
                </a:solidFill>
                <a:latin typeface="Georgia"/>
                <a:cs typeface="Georgia"/>
              </a:rPr>
              <a:t>интересов</a:t>
            </a:r>
            <a:r>
              <a:rPr sz="2000" spc="-5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Georgia"/>
                <a:cs typeface="Georgia"/>
              </a:rPr>
              <a:t>при</a:t>
            </a:r>
            <a:endParaRPr sz="2000">
              <a:latin typeface="Georgia"/>
              <a:cs typeface="Georgia"/>
            </a:endParaRPr>
          </a:p>
          <a:p>
            <a:pPr marL="2540" algn="ctr">
              <a:lnSpc>
                <a:spcPts val="1870"/>
              </a:lnSpc>
            </a:pPr>
            <a:r>
              <a:rPr sz="2000" dirty="0">
                <a:solidFill>
                  <a:srgbClr val="FFFFFF"/>
                </a:solidFill>
                <a:latin typeface="Georgia"/>
                <a:cs typeface="Georgia"/>
              </a:rPr>
              <a:t>исполнении</a:t>
            </a:r>
            <a:r>
              <a:rPr sz="2000" spc="-9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Georgia"/>
                <a:cs typeface="Georgia"/>
              </a:rPr>
              <a:t>работником</a:t>
            </a:r>
            <a:endParaRPr sz="2000">
              <a:latin typeface="Georgia"/>
              <a:cs typeface="Georgia"/>
            </a:endParaRPr>
          </a:p>
          <a:p>
            <a:pPr marL="457200" marR="450215" algn="ctr">
              <a:lnSpc>
                <a:spcPts val="2039"/>
              </a:lnSpc>
              <a:spcBef>
                <a:spcPts val="195"/>
              </a:spcBef>
            </a:pPr>
            <a:r>
              <a:rPr sz="2000" dirty="0">
                <a:solidFill>
                  <a:srgbClr val="FFFFFF"/>
                </a:solidFill>
                <a:latin typeface="Georgia"/>
                <a:cs typeface="Georgia"/>
              </a:rPr>
              <a:t>трудовых</a:t>
            </a:r>
            <a:r>
              <a:rPr sz="20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Georgia"/>
                <a:cs typeface="Georgia"/>
              </a:rPr>
              <a:t>обязанностей отсутствует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30115" y="2250567"/>
            <a:ext cx="3722370" cy="1898014"/>
          </a:xfrm>
          <a:prstGeom prst="rect">
            <a:avLst/>
          </a:prstGeom>
          <a:solidFill>
            <a:srgbClr val="525389"/>
          </a:solidFill>
        </p:spPr>
        <p:txBody>
          <a:bodyPr vert="horz" wrap="square" lIns="0" tIns="48260" rIns="0" bIns="0" rtlCol="0">
            <a:spAutoFit/>
          </a:bodyPr>
          <a:lstStyle/>
          <a:p>
            <a:pPr marL="1270" algn="ctr">
              <a:lnSpc>
                <a:spcPts val="1889"/>
              </a:lnSpc>
              <a:spcBef>
                <a:spcPts val="380"/>
              </a:spcBef>
            </a:pP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учреждением</a:t>
            </a:r>
            <a:r>
              <a:rPr sz="1700" spc="-8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Georgia"/>
                <a:cs typeface="Georgia"/>
              </a:rPr>
              <a:t>фактически</a:t>
            </a:r>
            <a:endParaRPr sz="1700">
              <a:latin typeface="Georgia"/>
              <a:cs typeface="Georgia"/>
            </a:endParaRPr>
          </a:p>
          <a:p>
            <a:pPr marL="635" algn="ctr">
              <a:lnSpc>
                <a:spcPts val="1889"/>
              </a:lnSpc>
            </a:pP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принимаются</a:t>
            </a:r>
            <a:r>
              <a:rPr sz="1700" spc="-9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spc="-20" dirty="0">
                <a:solidFill>
                  <a:srgbClr val="FFFFFF"/>
                </a:solidFill>
                <a:latin typeface="Georgia"/>
                <a:cs typeface="Georgia"/>
              </a:rPr>
              <a:t>меры</a:t>
            </a:r>
            <a:endParaRPr sz="1700">
              <a:latin typeface="Georgia"/>
              <a:cs typeface="Georgia"/>
            </a:endParaRPr>
          </a:p>
          <a:p>
            <a:pPr marL="481330" marR="472440" indent="635" algn="ctr">
              <a:lnSpc>
                <a:spcPts val="1739"/>
              </a:lnSpc>
              <a:spcBef>
                <a:spcPts val="680"/>
              </a:spcBef>
            </a:pP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(например,</a:t>
            </a:r>
            <a:r>
              <a:rPr sz="1700" spc="-6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Georgia"/>
                <a:cs typeface="Georgia"/>
              </a:rPr>
              <a:t>исключается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служебное</a:t>
            </a:r>
            <a:r>
              <a:rPr sz="1700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Georgia"/>
                <a:cs typeface="Georgia"/>
              </a:rPr>
              <a:t>взаимодействие родственников)</a:t>
            </a:r>
            <a:endParaRPr sz="1700">
              <a:latin typeface="Georgia"/>
              <a:cs typeface="Georgia"/>
            </a:endParaRPr>
          </a:p>
          <a:p>
            <a:pPr algn="ctr">
              <a:lnSpc>
                <a:spcPts val="1889"/>
              </a:lnSpc>
              <a:spcBef>
                <a:spcPts val="365"/>
              </a:spcBef>
            </a:pP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однако,</a:t>
            </a:r>
            <a:r>
              <a:rPr sz="1700" spc="-5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указанные</a:t>
            </a:r>
            <a:r>
              <a:rPr sz="1700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spc="-20" dirty="0">
                <a:solidFill>
                  <a:srgbClr val="FFFFFF"/>
                </a:solidFill>
                <a:latin typeface="Georgia"/>
                <a:cs typeface="Georgia"/>
              </a:rPr>
              <a:t>меры</a:t>
            </a:r>
            <a:endParaRPr sz="1700">
              <a:latin typeface="Georgia"/>
              <a:cs typeface="Georgia"/>
            </a:endParaRPr>
          </a:p>
          <a:p>
            <a:pPr marL="635" algn="ctr">
              <a:lnSpc>
                <a:spcPts val="1889"/>
              </a:lnSpc>
            </a:pP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нормативно</a:t>
            </a:r>
            <a:r>
              <a:rPr sz="1700" spc="-5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dirty="0">
                <a:solidFill>
                  <a:srgbClr val="FFFFFF"/>
                </a:solidFill>
                <a:latin typeface="Georgia"/>
                <a:cs typeface="Georgia"/>
              </a:rPr>
              <a:t>не</a:t>
            </a:r>
            <a:r>
              <a:rPr sz="17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Georgia"/>
                <a:cs typeface="Georgia"/>
              </a:rPr>
              <a:t>закреплены.</a:t>
            </a:r>
            <a:endParaRPr sz="17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5573" y="4509084"/>
            <a:ext cx="3657600" cy="1815464"/>
          </a:xfrm>
          <a:prstGeom prst="rect">
            <a:avLst/>
          </a:prstGeom>
          <a:solidFill>
            <a:srgbClr val="525389"/>
          </a:solidFill>
        </p:spPr>
        <p:txBody>
          <a:bodyPr vert="horz" wrap="square" lIns="0" tIns="102235" rIns="0" bIns="0" rtlCol="0">
            <a:spAutoFit/>
          </a:bodyPr>
          <a:lstStyle/>
          <a:p>
            <a:pPr marL="165735" marR="159385" indent="629285">
              <a:lnSpc>
                <a:spcPct val="118600"/>
              </a:lnSpc>
              <a:spcBef>
                <a:spcPts val="805"/>
              </a:spcBef>
            </a:pPr>
            <a:r>
              <a:rPr sz="2000" dirty="0">
                <a:solidFill>
                  <a:srgbClr val="FFFFFF"/>
                </a:solidFill>
                <a:latin typeface="Georgia"/>
                <a:cs typeface="Georgia"/>
              </a:rPr>
              <a:t>Вывод</a:t>
            </a:r>
            <a:r>
              <a:rPr sz="20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Georgia"/>
                <a:cs typeface="Georgia"/>
              </a:rPr>
              <a:t>комиссии: </a:t>
            </a:r>
            <a:r>
              <a:rPr sz="2000" dirty="0">
                <a:solidFill>
                  <a:srgbClr val="FFFFFF"/>
                </a:solidFill>
                <a:latin typeface="Georgia"/>
                <a:cs typeface="Georgia"/>
              </a:rPr>
              <a:t>личная</a:t>
            </a:r>
            <a:r>
              <a:rPr sz="20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Georgia"/>
                <a:cs typeface="Georgia"/>
              </a:rPr>
              <a:t>заинтересованность</a:t>
            </a:r>
            <a:endParaRPr sz="2000">
              <a:latin typeface="Georgia"/>
              <a:cs typeface="Georgia"/>
            </a:endParaRPr>
          </a:p>
          <a:p>
            <a:pPr marL="490220" indent="95885">
              <a:lnSpc>
                <a:spcPts val="1864"/>
              </a:lnSpc>
            </a:pPr>
            <a:r>
              <a:rPr sz="2000" dirty="0">
                <a:solidFill>
                  <a:srgbClr val="FFFFFF"/>
                </a:solidFill>
                <a:latin typeface="Georgia"/>
                <a:cs typeface="Georgia"/>
              </a:rPr>
              <a:t>приводит</a:t>
            </a:r>
            <a:r>
              <a:rPr sz="2000" spc="-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FFFFFF"/>
                </a:solidFill>
                <a:latin typeface="Georgia"/>
                <a:cs typeface="Georgia"/>
              </a:rPr>
              <a:t>или</a:t>
            </a:r>
            <a:r>
              <a:rPr sz="20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Georgia"/>
                <a:cs typeface="Georgia"/>
              </a:rPr>
              <a:t>может</a:t>
            </a:r>
            <a:endParaRPr sz="2000">
              <a:latin typeface="Georgia"/>
              <a:cs typeface="Georgia"/>
            </a:endParaRPr>
          </a:p>
          <a:p>
            <a:pPr marL="1223645" marR="486409" indent="-733425">
              <a:lnSpc>
                <a:spcPts val="2039"/>
              </a:lnSpc>
              <a:spcBef>
                <a:spcPts val="190"/>
              </a:spcBef>
            </a:pPr>
            <a:r>
              <a:rPr sz="2000" dirty="0">
                <a:solidFill>
                  <a:srgbClr val="FFFFFF"/>
                </a:solidFill>
                <a:latin typeface="Georgia"/>
                <a:cs typeface="Georgia"/>
              </a:rPr>
              <a:t>привести</a:t>
            </a:r>
            <a:r>
              <a:rPr sz="20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FFFFFF"/>
                </a:solidFill>
                <a:latin typeface="Georgia"/>
                <a:cs typeface="Georgia"/>
              </a:rPr>
              <a:t>к</a:t>
            </a:r>
            <a:r>
              <a:rPr sz="2000" spc="-2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Georgia"/>
                <a:cs typeface="Georgia"/>
              </a:rPr>
              <a:t>конфликту интересов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59197" y="4509604"/>
            <a:ext cx="3657600" cy="1815464"/>
          </a:xfrm>
          <a:prstGeom prst="rect">
            <a:avLst/>
          </a:prstGeom>
          <a:solidFill>
            <a:srgbClr val="525389"/>
          </a:solidFill>
        </p:spPr>
        <p:txBody>
          <a:bodyPr vert="horz" wrap="square" lIns="0" tIns="124460" rIns="0" bIns="0" rtlCol="0">
            <a:spAutoFit/>
          </a:bodyPr>
          <a:lstStyle/>
          <a:p>
            <a:pPr marL="104139" marR="95885" indent="-2540" algn="ctr">
              <a:lnSpc>
                <a:spcPct val="85200"/>
              </a:lnSpc>
              <a:spcBef>
                <a:spcPts val="980"/>
              </a:spcBef>
            </a:pPr>
            <a:r>
              <a:rPr sz="2000" dirty="0">
                <a:solidFill>
                  <a:srgbClr val="FFFFFF"/>
                </a:solidFill>
                <a:latin typeface="Georgia"/>
                <a:cs typeface="Georgia"/>
              </a:rPr>
              <a:t>Меры</a:t>
            </a:r>
            <a:r>
              <a:rPr sz="2000" spc="-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FFFFFF"/>
                </a:solidFill>
                <a:latin typeface="Georgia"/>
                <a:cs typeface="Georgia"/>
              </a:rPr>
              <a:t>по</a:t>
            </a:r>
            <a:r>
              <a:rPr sz="2000" spc="-10" dirty="0">
                <a:solidFill>
                  <a:srgbClr val="FFFFFF"/>
                </a:solidFill>
                <a:latin typeface="Georgia"/>
                <a:cs typeface="Georgia"/>
              </a:rPr>
              <a:t> урегулированию </a:t>
            </a:r>
            <a:r>
              <a:rPr sz="2000" dirty="0">
                <a:solidFill>
                  <a:srgbClr val="FFFFFF"/>
                </a:solidFill>
                <a:latin typeface="Georgia"/>
                <a:cs typeface="Georgia"/>
              </a:rPr>
              <a:t>конфликта</a:t>
            </a:r>
            <a:r>
              <a:rPr sz="2000" spc="-5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FFFFFF"/>
                </a:solidFill>
                <a:latin typeface="Georgia"/>
                <a:cs typeface="Georgia"/>
              </a:rPr>
              <a:t>интересов</a:t>
            </a:r>
            <a:r>
              <a:rPr sz="2000" spc="-5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FFFFFF"/>
                </a:solidFill>
                <a:latin typeface="Georgia"/>
                <a:cs typeface="Georgia"/>
              </a:rPr>
              <a:t>или</a:t>
            </a:r>
            <a:r>
              <a:rPr sz="20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Georgia"/>
                <a:cs typeface="Georgia"/>
              </a:rPr>
              <a:t>по </a:t>
            </a:r>
            <a:r>
              <a:rPr sz="2000" dirty="0">
                <a:solidFill>
                  <a:srgbClr val="FFFFFF"/>
                </a:solidFill>
                <a:latin typeface="Georgia"/>
                <a:cs typeface="Georgia"/>
              </a:rPr>
              <a:t>недопущению</a:t>
            </a:r>
            <a:r>
              <a:rPr sz="2000" spc="-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Georgia"/>
                <a:cs typeface="Georgia"/>
              </a:rPr>
              <a:t>его </a:t>
            </a:r>
            <a:r>
              <a:rPr sz="2000" spc="-10" dirty="0">
                <a:solidFill>
                  <a:srgbClr val="FFFFFF"/>
                </a:solidFill>
                <a:latin typeface="Georgia"/>
                <a:cs typeface="Georgia"/>
              </a:rPr>
              <a:t>возникновения</a:t>
            </a:r>
            <a:endParaRPr sz="2000">
              <a:latin typeface="Georgia"/>
              <a:cs typeface="Georgia"/>
            </a:endParaRPr>
          </a:p>
          <a:p>
            <a:pPr marL="2540" algn="ctr">
              <a:lnSpc>
                <a:spcPts val="1875"/>
              </a:lnSpc>
            </a:pPr>
            <a:r>
              <a:rPr sz="2000" dirty="0">
                <a:solidFill>
                  <a:srgbClr val="FFFFFF"/>
                </a:solidFill>
                <a:latin typeface="Georgia"/>
                <a:cs typeface="Georgia"/>
              </a:rPr>
              <a:t>с </a:t>
            </a:r>
            <a:r>
              <a:rPr sz="2000" spc="-10" dirty="0">
                <a:solidFill>
                  <a:srgbClr val="FFFFFF"/>
                </a:solidFill>
                <a:latin typeface="Georgia"/>
                <a:cs typeface="Georgia"/>
              </a:rPr>
              <a:t>обязательным</a:t>
            </a:r>
            <a:endParaRPr sz="2000">
              <a:latin typeface="Georgia"/>
              <a:cs typeface="Georgia"/>
            </a:endParaRPr>
          </a:p>
          <a:p>
            <a:pPr algn="ctr">
              <a:lnSpc>
                <a:spcPts val="2220"/>
              </a:lnSpc>
            </a:pPr>
            <a:r>
              <a:rPr sz="2000" dirty="0">
                <a:solidFill>
                  <a:srgbClr val="FFFFFF"/>
                </a:solidFill>
                <a:latin typeface="Georgia"/>
                <a:cs typeface="Georgia"/>
              </a:rPr>
              <a:t>нормативным</a:t>
            </a:r>
            <a:r>
              <a:rPr sz="2000" spc="-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Georgia"/>
                <a:cs typeface="Georgia"/>
              </a:rPr>
              <a:t>закреплением</a:t>
            </a:r>
            <a:endParaRPr sz="2000">
              <a:latin typeface="Georgia"/>
              <a:cs typeface="Georgi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722" y="2060829"/>
            <a:ext cx="748030" cy="3506470"/>
            <a:chOff x="7722" y="2060829"/>
            <a:chExt cx="748030" cy="3506470"/>
          </a:xfrm>
        </p:grpSpPr>
        <p:sp>
          <p:nvSpPr>
            <p:cNvPr id="8" name="object 8"/>
            <p:cNvSpPr/>
            <p:nvPr/>
          </p:nvSpPr>
          <p:spPr>
            <a:xfrm>
              <a:off x="395541" y="2060829"/>
              <a:ext cx="0" cy="3456940"/>
            </a:xfrm>
            <a:custGeom>
              <a:avLst/>
              <a:gdLst/>
              <a:ahLst/>
              <a:cxnLst/>
              <a:rect l="l" t="t" r="r" b="b"/>
              <a:pathLst>
                <a:path h="3456940">
                  <a:moveTo>
                    <a:pt x="0" y="0"/>
                  </a:moveTo>
                  <a:lnTo>
                    <a:pt x="0" y="3456432"/>
                  </a:lnTo>
                </a:path>
              </a:pathLst>
            </a:custGeom>
            <a:ln w="9525">
              <a:solidFill>
                <a:srgbClr val="5253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5541" y="5467350"/>
              <a:ext cx="360680" cy="100330"/>
            </a:xfrm>
            <a:custGeom>
              <a:avLst/>
              <a:gdLst/>
              <a:ahLst/>
              <a:cxnLst/>
              <a:rect l="l" t="t" r="r" b="b"/>
              <a:pathLst>
                <a:path w="360680" h="100329">
                  <a:moveTo>
                    <a:pt x="341132" y="49847"/>
                  </a:moveTo>
                  <a:lnTo>
                    <a:pt x="272008" y="90169"/>
                  </a:lnTo>
                  <a:lnTo>
                    <a:pt x="269735" y="91566"/>
                  </a:lnTo>
                  <a:lnTo>
                    <a:pt x="268960" y="94487"/>
                  </a:lnTo>
                  <a:lnTo>
                    <a:pt x="271614" y="99059"/>
                  </a:lnTo>
                  <a:lnTo>
                    <a:pt x="274535" y="99822"/>
                  </a:lnTo>
                  <a:lnTo>
                    <a:pt x="276809" y="98425"/>
                  </a:lnTo>
                  <a:lnTo>
                    <a:pt x="351994" y="54609"/>
                  </a:lnTo>
                  <a:lnTo>
                    <a:pt x="350608" y="54609"/>
                  </a:lnTo>
                  <a:lnTo>
                    <a:pt x="350608" y="53975"/>
                  </a:lnTo>
                  <a:lnTo>
                    <a:pt x="348208" y="53975"/>
                  </a:lnTo>
                  <a:lnTo>
                    <a:pt x="341132" y="49847"/>
                  </a:lnTo>
                  <a:close/>
                </a:path>
                <a:path w="360680" h="100329">
                  <a:moveTo>
                    <a:pt x="332968" y="45084"/>
                  </a:moveTo>
                  <a:lnTo>
                    <a:pt x="0" y="45084"/>
                  </a:lnTo>
                  <a:lnTo>
                    <a:pt x="0" y="54609"/>
                  </a:lnTo>
                  <a:lnTo>
                    <a:pt x="332968" y="54609"/>
                  </a:lnTo>
                  <a:lnTo>
                    <a:pt x="341132" y="49847"/>
                  </a:lnTo>
                  <a:lnTo>
                    <a:pt x="332968" y="45084"/>
                  </a:lnTo>
                  <a:close/>
                </a:path>
                <a:path w="360680" h="100329">
                  <a:moveTo>
                    <a:pt x="351798" y="45084"/>
                  </a:moveTo>
                  <a:lnTo>
                    <a:pt x="350608" y="45084"/>
                  </a:lnTo>
                  <a:lnTo>
                    <a:pt x="350608" y="54609"/>
                  </a:lnTo>
                  <a:lnTo>
                    <a:pt x="351994" y="54609"/>
                  </a:lnTo>
                  <a:lnTo>
                    <a:pt x="360057" y="49911"/>
                  </a:lnTo>
                  <a:lnTo>
                    <a:pt x="351798" y="45084"/>
                  </a:lnTo>
                  <a:close/>
                </a:path>
                <a:path w="360680" h="100329">
                  <a:moveTo>
                    <a:pt x="348208" y="45719"/>
                  </a:moveTo>
                  <a:lnTo>
                    <a:pt x="341132" y="49847"/>
                  </a:lnTo>
                  <a:lnTo>
                    <a:pt x="348208" y="53975"/>
                  </a:lnTo>
                  <a:lnTo>
                    <a:pt x="348208" y="45719"/>
                  </a:lnTo>
                  <a:close/>
                </a:path>
                <a:path w="360680" h="100329">
                  <a:moveTo>
                    <a:pt x="350608" y="45719"/>
                  </a:moveTo>
                  <a:lnTo>
                    <a:pt x="348208" y="45719"/>
                  </a:lnTo>
                  <a:lnTo>
                    <a:pt x="348208" y="53975"/>
                  </a:lnTo>
                  <a:lnTo>
                    <a:pt x="350608" y="53975"/>
                  </a:lnTo>
                  <a:lnTo>
                    <a:pt x="350608" y="45719"/>
                  </a:lnTo>
                  <a:close/>
                </a:path>
                <a:path w="360680" h="100329">
                  <a:moveTo>
                    <a:pt x="274535" y="0"/>
                  </a:moveTo>
                  <a:lnTo>
                    <a:pt x="271614" y="762"/>
                  </a:lnTo>
                  <a:lnTo>
                    <a:pt x="268960" y="5334"/>
                  </a:lnTo>
                  <a:lnTo>
                    <a:pt x="269735" y="8255"/>
                  </a:lnTo>
                  <a:lnTo>
                    <a:pt x="272008" y="9525"/>
                  </a:lnTo>
                  <a:lnTo>
                    <a:pt x="341132" y="49847"/>
                  </a:lnTo>
                  <a:lnTo>
                    <a:pt x="348208" y="45719"/>
                  </a:lnTo>
                  <a:lnTo>
                    <a:pt x="350608" y="45719"/>
                  </a:lnTo>
                  <a:lnTo>
                    <a:pt x="350608" y="45084"/>
                  </a:lnTo>
                  <a:lnTo>
                    <a:pt x="351798" y="45084"/>
                  </a:lnTo>
                  <a:lnTo>
                    <a:pt x="276809" y="1269"/>
                  </a:lnTo>
                  <a:lnTo>
                    <a:pt x="274535" y="0"/>
                  </a:lnTo>
                  <a:close/>
                </a:path>
              </a:pathLst>
            </a:custGeom>
            <a:solidFill>
              <a:srgbClr val="5253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247" y="3080512"/>
              <a:ext cx="324485" cy="337185"/>
            </a:xfrm>
            <a:custGeom>
              <a:avLst/>
              <a:gdLst/>
              <a:ahLst/>
              <a:cxnLst/>
              <a:rect l="l" t="t" r="r" b="b"/>
              <a:pathLst>
                <a:path w="324485" h="337185">
                  <a:moveTo>
                    <a:pt x="243229" y="0"/>
                  </a:moveTo>
                  <a:lnTo>
                    <a:pt x="161949" y="87629"/>
                  </a:lnTo>
                  <a:lnTo>
                    <a:pt x="80670" y="0"/>
                  </a:lnTo>
                  <a:lnTo>
                    <a:pt x="0" y="74929"/>
                  </a:lnTo>
                  <a:lnTo>
                    <a:pt x="86833" y="168528"/>
                  </a:lnTo>
                  <a:lnTo>
                    <a:pt x="0" y="262000"/>
                  </a:lnTo>
                  <a:lnTo>
                    <a:pt x="80670" y="336930"/>
                  </a:lnTo>
                  <a:lnTo>
                    <a:pt x="161949" y="249300"/>
                  </a:lnTo>
                  <a:lnTo>
                    <a:pt x="243229" y="336930"/>
                  </a:lnTo>
                  <a:lnTo>
                    <a:pt x="323899" y="262000"/>
                  </a:lnTo>
                  <a:lnTo>
                    <a:pt x="237056" y="168528"/>
                  </a:lnTo>
                  <a:lnTo>
                    <a:pt x="323899" y="74929"/>
                  </a:lnTo>
                  <a:lnTo>
                    <a:pt x="24322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247" y="3080512"/>
              <a:ext cx="324485" cy="337185"/>
            </a:xfrm>
            <a:custGeom>
              <a:avLst/>
              <a:gdLst/>
              <a:ahLst/>
              <a:cxnLst/>
              <a:rect l="l" t="t" r="r" b="b"/>
              <a:pathLst>
                <a:path w="324485" h="337185">
                  <a:moveTo>
                    <a:pt x="0" y="74929"/>
                  </a:moveTo>
                  <a:lnTo>
                    <a:pt x="80670" y="0"/>
                  </a:lnTo>
                  <a:lnTo>
                    <a:pt x="161949" y="87629"/>
                  </a:lnTo>
                  <a:lnTo>
                    <a:pt x="243229" y="0"/>
                  </a:lnTo>
                  <a:lnTo>
                    <a:pt x="323899" y="74929"/>
                  </a:lnTo>
                  <a:lnTo>
                    <a:pt x="237056" y="168528"/>
                  </a:lnTo>
                  <a:lnTo>
                    <a:pt x="323899" y="262000"/>
                  </a:lnTo>
                  <a:lnTo>
                    <a:pt x="243229" y="336930"/>
                  </a:lnTo>
                  <a:lnTo>
                    <a:pt x="161949" y="249300"/>
                  </a:lnTo>
                  <a:lnTo>
                    <a:pt x="80670" y="336930"/>
                  </a:lnTo>
                  <a:lnTo>
                    <a:pt x="0" y="262000"/>
                  </a:lnTo>
                  <a:lnTo>
                    <a:pt x="86833" y="168528"/>
                  </a:lnTo>
                  <a:lnTo>
                    <a:pt x="0" y="74929"/>
                  </a:lnTo>
                  <a:close/>
                </a:path>
              </a:pathLst>
            </a:custGeom>
            <a:ln w="19050">
              <a:solidFill>
                <a:srgbClr val="3A3A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427" y="5013198"/>
              <a:ext cx="324040" cy="370331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7406767" y="6474104"/>
            <a:ext cx="955675" cy="307340"/>
            <a:chOff x="7406767" y="6474104"/>
            <a:chExt cx="955675" cy="307340"/>
          </a:xfrm>
        </p:grpSpPr>
        <p:sp>
          <p:nvSpPr>
            <p:cNvPr id="14" name="object 14"/>
            <p:cNvSpPr/>
            <p:nvPr/>
          </p:nvSpPr>
          <p:spPr>
            <a:xfrm>
              <a:off x="7416292" y="6501638"/>
              <a:ext cx="936625" cy="270510"/>
            </a:xfrm>
            <a:custGeom>
              <a:avLst/>
              <a:gdLst/>
              <a:ahLst/>
              <a:cxnLst/>
              <a:rect l="l" t="t" r="r" b="b"/>
              <a:pathLst>
                <a:path w="936625" h="270509">
                  <a:moveTo>
                    <a:pt x="936116" y="0"/>
                  </a:moveTo>
                  <a:lnTo>
                    <a:pt x="934710" y="7007"/>
                  </a:lnTo>
                  <a:lnTo>
                    <a:pt x="930862" y="12726"/>
                  </a:lnTo>
                  <a:lnTo>
                    <a:pt x="925133" y="16582"/>
                  </a:lnTo>
                  <a:lnTo>
                    <a:pt x="918082" y="17995"/>
                  </a:lnTo>
                  <a:lnTo>
                    <a:pt x="18033" y="17995"/>
                  </a:lnTo>
                  <a:lnTo>
                    <a:pt x="11037" y="19411"/>
                  </a:lnTo>
                  <a:lnTo>
                    <a:pt x="5302" y="23271"/>
                  </a:lnTo>
                  <a:lnTo>
                    <a:pt x="1424" y="28995"/>
                  </a:lnTo>
                  <a:lnTo>
                    <a:pt x="0" y="36004"/>
                  </a:lnTo>
                  <a:lnTo>
                    <a:pt x="0" y="252025"/>
                  </a:lnTo>
                  <a:lnTo>
                    <a:pt x="1424" y="259032"/>
                  </a:lnTo>
                  <a:lnTo>
                    <a:pt x="5302" y="264754"/>
                  </a:lnTo>
                  <a:lnTo>
                    <a:pt x="11037" y="268612"/>
                  </a:lnTo>
                  <a:lnTo>
                    <a:pt x="18033" y="270027"/>
                  </a:lnTo>
                  <a:lnTo>
                    <a:pt x="25030" y="268612"/>
                  </a:lnTo>
                  <a:lnTo>
                    <a:pt x="30765" y="264754"/>
                  </a:lnTo>
                  <a:lnTo>
                    <a:pt x="34643" y="259032"/>
                  </a:lnTo>
                  <a:lnTo>
                    <a:pt x="36067" y="252025"/>
                  </a:lnTo>
                  <a:lnTo>
                    <a:pt x="36067" y="234022"/>
                  </a:lnTo>
                  <a:lnTo>
                    <a:pt x="918082" y="234022"/>
                  </a:lnTo>
                  <a:lnTo>
                    <a:pt x="925133" y="232607"/>
                  </a:lnTo>
                  <a:lnTo>
                    <a:pt x="930862" y="228749"/>
                  </a:lnTo>
                  <a:lnTo>
                    <a:pt x="934710" y="223028"/>
                  </a:lnTo>
                  <a:lnTo>
                    <a:pt x="936116" y="216027"/>
                  </a:lnTo>
                  <a:lnTo>
                    <a:pt x="936116" y="54000"/>
                  </a:lnTo>
                  <a:lnTo>
                    <a:pt x="18033" y="54000"/>
                  </a:lnTo>
                  <a:lnTo>
                    <a:pt x="18033" y="31026"/>
                  </a:lnTo>
                  <a:lnTo>
                    <a:pt x="22098" y="27000"/>
                  </a:lnTo>
                  <a:lnTo>
                    <a:pt x="936116" y="27000"/>
                  </a:lnTo>
                  <a:lnTo>
                    <a:pt x="936116" y="0"/>
                  </a:lnTo>
                  <a:close/>
                </a:path>
                <a:path w="936625" h="270509">
                  <a:moveTo>
                    <a:pt x="936116" y="27000"/>
                  </a:moveTo>
                  <a:lnTo>
                    <a:pt x="32003" y="27000"/>
                  </a:lnTo>
                  <a:lnTo>
                    <a:pt x="36067" y="31026"/>
                  </a:lnTo>
                  <a:lnTo>
                    <a:pt x="36067" y="36004"/>
                  </a:lnTo>
                  <a:lnTo>
                    <a:pt x="34643" y="43011"/>
                  </a:lnTo>
                  <a:lnTo>
                    <a:pt x="30765" y="48731"/>
                  </a:lnTo>
                  <a:lnTo>
                    <a:pt x="25030" y="52586"/>
                  </a:lnTo>
                  <a:lnTo>
                    <a:pt x="18033" y="54000"/>
                  </a:lnTo>
                  <a:lnTo>
                    <a:pt x="936116" y="54000"/>
                  </a:lnTo>
                  <a:lnTo>
                    <a:pt x="936116" y="27000"/>
                  </a:lnTo>
                  <a:close/>
                </a:path>
                <a:path w="936625" h="270509">
                  <a:moveTo>
                    <a:pt x="900176" y="4965"/>
                  </a:moveTo>
                  <a:lnTo>
                    <a:pt x="900176" y="17995"/>
                  </a:lnTo>
                  <a:lnTo>
                    <a:pt x="918082" y="17995"/>
                  </a:lnTo>
                  <a:lnTo>
                    <a:pt x="918082" y="8991"/>
                  </a:lnTo>
                  <a:lnTo>
                    <a:pt x="904112" y="8991"/>
                  </a:lnTo>
                  <a:lnTo>
                    <a:pt x="900176" y="4965"/>
                  </a:lnTo>
                  <a:close/>
                </a:path>
                <a:path w="936625" h="270509">
                  <a:moveTo>
                    <a:pt x="918082" y="4965"/>
                  </a:moveTo>
                  <a:lnTo>
                    <a:pt x="914146" y="8991"/>
                  </a:lnTo>
                  <a:lnTo>
                    <a:pt x="918082" y="8991"/>
                  </a:lnTo>
                  <a:lnTo>
                    <a:pt x="918082" y="4965"/>
                  </a:lnTo>
                  <a:close/>
                </a:path>
              </a:pathLst>
            </a:custGeom>
            <a:solidFill>
              <a:srgbClr val="D5D6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434326" y="6483629"/>
              <a:ext cx="918210" cy="72390"/>
            </a:xfrm>
            <a:custGeom>
              <a:avLst/>
              <a:gdLst/>
              <a:ahLst/>
              <a:cxnLst/>
              <a:rect l="l" t="t" r="r" b="b"/>
              <a:pathLst>
                <a:path w="918209" h="72390">
                  <a:moveTo>
                    <a:pt x="13970" y="45008"/>
                  </a:moveTo>
                  <a:lnTo>
                    <a:pt x="4064" y="45008"/>
                  </a:lnTo>
                  <a:lnTo>
                    <a:pt x="0" y="49034"/>
                  </a:lnTo>
                  <a:lnTo>
                    <a:pt x="0" y="72009"/>
                  </a:lnTo>
                  <a:lnTo>
                    <a:pt x="6996" y="70595"/>
                  </a:lnTo>
                  <a:lnTo>
                    <a:pt x="12731" y="66740"/>
                  </a:lnTo>
                  <a:lnTo>
                    <a:pt x="16609" y="61020"/>
                  </a:lnTo>
                  <a:lnTo>
                    <a:pt x="18033" y="54013"/>
                  </a:lnTo>
                  <a:lnTo>
                    <a:pt x="18033" y="49034"/>
                  </a:lnTo>
                  <a:lnTo>
                    <a:pt x="13970" y="45008"/>
                  </a:lnTo>
                  <a:close/>
                </a:path>
                <a:path w="918209" h="72390">
                  <a:moveTo>
                    <a:pt x="918082" y="18008"/>
                  </a:moveTo>
                  <a:lnTo>
                    <a:pt x="900049" y="18008"/>
                  </a:lnTo>
                  <a:lnTo>
                    <a:pt x="900049" y="36004"/>
                  </a:lnTo>
                  <a:lnTo>
                    <a:pt x="907099" y="34591"/>
                  </a:lnTo>
                  <a:lnTo>
                    <a:pt x="912828" y="30735"/>
                  </a:lnTo>
                  <a:lnTo>
                    <a:pt x="916676" y="25015"/>
                  </a:lnTo>
                  <a:lnTo>
                    <a:pt x="918082" y="18008"/>
                  </a:lnTo>
                  <a:close/>
                </a:path>
                <a:path w="918209" h="72390">
                  <a:moveTo>
                    <a:pt x="900049" y="0"/>
                  </a:moveTo>
                  <a:lnTo>
                    <a:pt x="890143" y="0"/>
                  </a:lnTo>
                  <a:lnTo>
                    <a:pt x="882142" y="8064"/>
                  </a:lnTo>
                  <a:lnTo>
                    <a:pt x="882142" y="22974"/>
                  </a:lnTo>
                  <a:lnTo>
                    <a:pt x="886078" y="27000"/>
                  </a:lnTo>
                  <a:lnTo>
                    <a:pt x="896112" y="27000"/>
                  </a:lnTo>
                  <a:lnTo>
                    <a:pt x="900049" y="22974"/>
                  </a:lnTo>
                  <a:lnTo>
                    <a:pt x="900049" y="18008"/>
                  </a:lnTo>
                  <a:lnTo>
                    <a:pt x="918082" y="18008"/>
                  </a:lnTo>
                  <a:lnTo>
                    <a:pt x="916676" y="10999"/>
                  </a:lnTo>
                  <a:lnTo>
                    <a:pt x="912828" y="5275"/>
                  </a:lnTo>
                  <a:lnTo>
                    <a:pt x="907099" y="1415"/>
                  </a:lnTo>
                  <a:lnTo>
                    <a:pt x="900049" y="0"/>
                  </a:lnTo>
                  <a:close/>
                </a:path>
              </a:pathLst>
            </a:custGeom>
            <a:solidFill>
              <a:srgbClr val="ACAC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416292" y="6483629"/>
              <a:ext cx="936625" cy="288290"/>
            </a:xfrm>
            <a:custGeom>
              <a:avLst/>
              <a:gdLst/>
              <a:ahLst/>
              <a:cxnLst/>
              <a:rect l="l" t="t" r="r" b="b"/>
              <a:pathLst>
                <a:path w="936625" h="288290">
                  <a:moveTo>
                    <a:pt x="0" y="54013"/>
                  </a:moveTo>
                  <a:lnTo>
                    <a:pt x="1424" y="47004"/>
                  </a:lnTo>
                  <a:lnTo>
                    <a:pt x="5302" y="41279"/>
                  </a:lnTo>
                  <a:lnTo>
                    <a:pt x="11037" y="37419"/>
                  </a:lnTo>
                  <a:lnTo>
                    <a:pt x="18033" y="36004"/>
                  </a:lnTo>
                  <a:lnTo>
                    <a:pt x="900176" y="36004"/>
                  </a:lnTo>
                  <a:lnTo>
                    <a:pt x="900176" y="18008"/>
                  </a:lnTo>
                  <a:lnTo>
                    <a:pt x="900176" y="8064"/>
                  </a:lnTo>
                  <a:lnTo>
                    <a:pt x="908176" y="0"/>
                  </a:lnTo>
                  <a:lnTo>
                    <a:pt x="918082" y="0"/>
                  </a:lnTo>
                  <a:lnTo>
                    <a:pt x="925133" y="1415"/>
                  </a:lnTo>
                  <a:lnTo>
                    <a:pt x="930862" y="5275"/>
                  </a:lnTo>
                  <a:lnTo>
                    <a:pt x="934710" y="10999"/>
                  </a:lnTo>
                  <a:lnTo>
                    <a:pt x="936116" y="18008"/>
                  </a:lnTo>
                  <a:lnTo>
                    <a:pt x="936116" y="234035"/>
                  </a:lnTo>
                  <a:lnTo>
                    <a:pt x="934710" y="241037"/>
                  </a:lnTo>
                  <a:lnTo>
                    <a:pt x="930862" y="246757"/>
                  </a:lnTo>
                  <a:lnTo>
                    <a:pt x="925133" y="250616"/>
                  </a:lnTo>
                  <a:lnTo>
                    <a:pt x="918082" y="252031"/>
                  </a:lnTo>
                  <a:lnTo>
                    <a:pt x="36067" y="252031"/>
                  </a:lnTo>
                  <a:lnTo>
                    <a:pt x="36067" y="270033"/>
                  </a:lnTo>
                  <a:lnTo>
                    <a:pt x="34643" y="277040"/>
                  </a:lnTo>
                  <a:lnTo>
                    <a:pt x="30765" y="282762"/>
                  </a:lnTo>
                  <a:lnTo>
                    <a:pt x="25030" y="286621"/>
                  </a:lnTo>
                  <a:lnTo>
                    <a:pt x="18033" y="288036"/>
                  </a:lnTo>
                  <a:lnTo>
                    <a:pt x="11037" y="286621"/>
                  </a:lnTo>
                  <a:lnTo>
                    <a:pt x="5302" y="282762"/>
                  </a:lnTo>
                  <a:lnTo>
                    <a:pt x="1424" y="277040"/>
                  </a:lnTo>
                  <a:lnTo>
                    <a:pt x="0" y="270033"/>
                  </a:lnTo>
                  <a:lnTo>
                    <a:pt x="0" y="54013"/>
                  </a:lnTo>
                  <a:close/>
                </a:path>
                <a:path w="936625" h="288290">
                  <a:moveTo>
                    <a:pt x="900176" y="36004"/>
                  </a:moveTo>
                  <a:lnTo>
                    <a:pt x="918082" y="36004"/>
                  </a:lnTo>
                  <a:lnTo>
                    <a:pt x="925133" y="34591"/>
                  </a:lnTo>
                  <a:lnTo>
                    <a:pt x="930862" y="30735"/>
                  </a:lnTo>
                  <a:lnTo>
                    <a:pt x="934710" y="25015"/>
                  </a:lnTo>
                  <a:lnTo>
                    <a:pt x="936116" y="18008"/>
                  </a:lnTo>
                </a:path>
                <a:path w="936625" h="288290">
                  <a:moveTo>
                    <a:pt x="918082" y="36004"/>
                  </a:moveTo>
                  <a:lnTo>
                    <a:pt x="918082" y="18008"/>
                  </a:lnTo>
                  <a:lnTo>
                    <a:pt x="918082" y="22974"/>
                  </a:lnTo>
                  <a:lnTo>
                    <a:pt x="914146" y="27000"/>
                  </a:lnTo>
                  <a:lnTo>
                    <a:pt x="909065" y="27000"/>
                  </a:lnTo>
                  <a:lnTo>
                    <a:pt x="904112" y="27000"/>
                  </a:lnTo>
                  <a:lnTo>
                    <a:pt x="900176" y="22974"/>
                  </a:lnTo>
                  <a:lnTo>
                    <a:pt x="900176" y="18008"/>
                  </a:lnTo>
                </a:path>
                <a:path w="936625" h="288290">
                  <a:moveTo>
                    <a:pt x="18033" y="72009"/>
                  </a:moveTo>
                  <a:lnTo>
                    <a:pt x="18033" y="54013"/>
                  </a:lnTo>
                  <a:lnTo>
                    <a:pt x="18033" y="49034"/>
                  </a:lnTo>
                  <a:lnTo>
                    <a:pt x="22098" y="45008"/>
                  </a:lnTo>
                  <a:lnTo>
                    <a:pt x="27050" y="45008"/>
                  </a:lnTo>
                  <a:lnTo>
                    <a:pt x="32003" y="45008"/>
                  </a:lnTo>
                  <a:lnTo>
                    <a:pt x="36067" y="49034"/>
                  </a:lnTo>
                  <a:lnTo>
                    <a:pt x="36067" y="54013"/>
                  </a:lnTo>
                  <a:lnTo>
                    <a:pt x="34643" y="61020"/>
                  </a:lnTo>
                  <a:lnTo>
                    <a:pt x="30765" y="66740"/>
                  </a:lnTo>
                  <a:lnTo>
                    <a:pt x="25030" y="70595"/>
                  </a:lnTo>
                  <a:lnTo>
                    <a:pt x="18033" y="72009"/>
                  </a:lnTo>
                  <a:lnTo>
                    <a:pt x="11037" y="70595"/>
                  </a:lnTo>
                  <a:lnTo>
                    <a:pt x="5302" y="66740"/>
                  </a:lnTo>
                  <a:lnTo>
                    <a:pt x="1424" y="61020"/>
                  </a:lnTo>
                  <a:lnTo>
                    <a:pt x="0" y="54013"/>
                  </a:lnTo>
                </a:path>
                <a:path w="936625" h="288290">
                  <a:moveTo>
                    <a:pt x="36067" y="54013"/>
                  </a:moveTo>
                  <a:lnTo>
                    <a:pt x="36067" y="252031"/>
                  </a:lnTo>
                </a:path>
              </a:pathLst>
            </a:custGeom>
            <a:ln w="19050">
              <a:solidFill>
                <a:srgbClr val="D5D6D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461884" y="6528307"/>
            <a:ext cx="87249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669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Georgia"/>
                <a:cs typeface="Georgia"/>
              </a:rPr>
              <a:t>слайд</a:t>
            </a:r>
            <a:r>
              <a:rPr sz="1100" spc="-35" dirty="0">
                <a:latin typeface="Georgia"/>
                <a:cs typeface="Georgia"/>
              </a:rPr>
              <a:t> </a:t>
            </a:r>
            <a:r>
              <a:rPr sz="1100" spc="-50" dirty="0">
                <a:latin typeface="Georgia"/>
                <a:cs typeface="Georgia"/>
              </a:rPr>
              <a:t>9</a:t>
            </a:r>
            <a:endParaRPr sz="11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</TotalTime>
  <Words>998</Words>
  <Application>Microsoft Office PowerPoint</Application>
  <PresentationFormat>Экран (4:3)</PresentationFormat>
  <Paragraphs>145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Georgia</vt:lpstr>
      <vt:lpstr>Trebuchet MS</vt:lpstr>
      <vt:lpstr>Arial Narrow</vt:lpstr>
      <vt:lpstr>Office Theme</vt:lpstr>
      <vt:lpstr>Слайд 1</vt:lpstr>
      <vt:lpstr>предусматривает обязанность принимать меры по предотвращению и</vt:lpstr>
      <vt:lpstr>Слайд 3</vt:lpstr>
      <vt:lpstr>осуществление организационно- распорядительных и административно-</vt:lpstr>
      <vt:lpstr>Уведомление рассматривается Комиссией</vt:lpstr>
      <vt:lpstr>Способы урегулирования конфликта интересов</vt:lpstr>
      <vt:lpstr>При рассмотрении фактов наличия родства (свойства) между работниками учреждения, которые приводят (могут привести) к конфликту</vt:lpstr>
      <vt:lpstr>Типичными нарушениями, допущенными</vt:lpstr>
      <vt:lpstr>Слайд 9</vt:lpstr>
      <vt:lpstr>Слайд 10</vt:lpstr>
      <vt:lpstr>Ситуация № 1</vt:lpstr>
      <vt:lpstr>Ситуация 2</vt:lpstr>
      <vt:lpstr>Ситуация 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Обеспечение надлежащего исполнения государственными гражданскими служащими Ленинградской области  обязанности по представлению  сведений о доходах, расходах,  об имуществе и обязательствах имущественного характера</dc:title>
  <dc:creator>Алина Витальевна Лаврушина</dc:creator>
  <cp:lastModifiedBy>V_Chekashkin</cp:lastModifiedBy>
  <cp:revision>5</cp:revision>
  <dcterms:created xsi:type="dcterms:W3CDTF">2022-02-21T20:04:12Z</dcterms:created>
  <dcterms:modified xsi:type="dcterms:W3CDTF">2023-11-21T07:17:03Z</dcterms:modified>
</cp:coreProperties>
</file>