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0" r:id="rId2"/>
    <p:sldId id="282" r:id="rId3"/>
    <p:sldId id="256" r:id="rId4"/>
    <p:sldId id="262" r:id="rId5"/>
    <p:sldId id="269" r:id="rId6"/>
    <p:sldId id="268" r:id="rId7"/>
    <p:sldId id="271" r:id="rId8"/>
    <p:sldId id="289" r:id="rId9"/>
    <p:sldId id="285" r:id="rId10"/>
    <p:sldId id="290" r:id="rId11"/>
    <p:sldId id="273" r:id="rId12"/>
    <p:sldId id="286" r:id="rId13"/>
    <p:sldId id="287" r:id="rId14"/>
    <p:sldId id="28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2" autoAdjust="0"/>
    <p:restoredTop sz="94660"/>
  </p:normalViewPr>
  <p:slideViewPr>
    <p:cSldViewPr>
      <p:cViewPr>
        <p:scale>
          <a:sx n="100" d="100"/>
          <a:sy n="100" d="100"/>
        </p:scale>
        <p:origin x="-36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C147F-BC26-4DA6-8AB1-8767D40214A6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A2A2E-E22F-4FAF-87D2-988F74B5E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4910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A2A2E-E22F-4FAF-87D2-988F74B5E80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7183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1.pn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3" Type="http://schemas.openxmlformats.org/officeDocument/2006/relationships/image" Target="../media/image58.pn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1.png"/><Relationship Id="rId9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.png"/><Relationship Id="rId10" Type="http://schemas.openxmlformats.org/officeDocument/2006/relationships/image" Target="../media/image23.jpe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4.jpeg"/><Relationship Id="rId5" Type="http://schemas.openxmlformats.org/officeDocument/2006/relationships/image" Target="../media/image39.jpeg"/><Relationship Id="rId10" Type="http://schemas.openxmlformats.org/officeDocument/2006/relationships/image" Target="../media/image1.pn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flipH="1">
            <a:off x="8172400" y="2810412"/>
            <a:ext cx="21602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200" b="1" dirty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700808"/>
            <a:ext cx="8496944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Патриотическое воспитание 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через экскурсионную  деятельность 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ГБОУ «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Созвездие»</a:t>
            </a:r>
            <a:endParaRPr lang="ru-RU" sz="3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Школьное экскурсионное 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бюро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«</a:t>
            </a:r>
            <a:r>
              <a:rPr lang="ru-RU" sz="3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Школа - ТУР»</a:t>
            </a:r>
            <a:endParaRPr lang="ru-RU" sz="3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79912" y="4869160"/>
            <a:ext cx="479261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200400" algn="r">
              <a:lnSpc>
                <a:spcPct val="115000"/>
              </a:lnSpc>
            </a:pPr>
            <a:endParaRPr lang="ru-RU" sz="1600" b="1" dirty="0" smtClean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lvl="0" indent="3200400">
              <a:lnSpc>
                <a:spcPct val="115000"/>
              </a:lnSpc>
            </a:pPr>
            <a:endParaRPr lang="ru-RU" sz="16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  <a:p>
            <a:pPr lvl="0" indent="3200400">
              <a:lnSpc>
                <a:spcPct val="115000"/>
              </a:lnSpc>
            </a:pPr>
            <a:endParaRPr lang="ru-RU" sz="1600" b="1" dirty="0">
              <a:solidFill>
                <a:srgbClr val="00206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142852"/>
            <a:ext cx="1562131" cy="1133498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2852"/>
            <a:ext cx="1562131" cy="11334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4390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43834" y="5000636"/>
            <a:ext cx="319677" cy="829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/>
            <a:endParaRPr lang="ru-RU" sz="1200" dirty="0">
              <a:solidFill>
                <a:prstClr val="black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461" y="4210413"/>
            <a:ext cx="2859250" cy="214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14480" y="142852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Школьное экскурсионное бюро «Школа-тур»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проводит экскурсии </a:t>
            </a:r>
          </a:p>
          <a:p>
            <a:pPr algn="ctr"/>
            <a:endParaRPr lang="ru-RU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52"/>
            <a:ext cx="1062033" cy="77630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42910" y="857232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«Незнакомое и удивительное рядом »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3855740" y="3642690"/>
            <a:ext cx="2403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Улица </a:t>
            </a:r>
            <a:r>
              <a:rPr lang="ru-RU" b="1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Волчанская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0800000" flipV="1">
            <a:off x="6948264" y="3614866"/>
            <a:ext cx="219573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Улица  Большая</a:t>
            </a:r>
            <a:endParaRPr lang="ru-RU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499992" y="6353553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Улица </a:t>
            </a:r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Иловлинская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257342"/>
            <a:ext cx="3128667" cy="219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Рисунок 16" descr="C:\Users\VALERA\Desktop\20221013_1538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1325" y="4339962"/>
            <a:ext cx="2779593" cy="1884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C:\Users\VALERA\Desktop\20221013_15365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7" r="21474" b="17414"/>
          <a:stretch/>
        </p:blipFill>
        <p:spPr bwMode="auto">
          <a:xfrm rot="5400000">
            <a:off x="6830277" y="1226148"/>
            <a:ext cx="2337435" cy="1959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755576" y="6351969"/>
            <a:ext cx="27241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Улица  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Продольная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Рисунок 14" descr="https://photos.wikimapia.org/p/00/02/37/24/80_big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180" y="1630375"/>
            <a:ext cx="3022600" cy="2012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 rot="10800000" flipV="1">
            <a:off x="642909" y="3690916"/>
            <a:ext cx="24169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Улица 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Ангарская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93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Рисунок 1" descr="Описание: G:\ШКОЛА-ТУР\4133_sxema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348425"/>
            <a:ext cx="2478907" cy="2286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7643834" y="5000636"/>
            <a:ext cx="319677" cy="829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ctr"/>
            <a:endParaRPr lang="ru-RU" sz="1200" dirty="0">
              <a:solidFill>
                <a:prstClr val="black"/>
              </a:solidFill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9" name="Рисунок 8" descr="C:\Documents and Settings\Sid.PHILKA.000\Мои документы\ЛЕРКА\воспиталка\по Рыбалко\IMG_91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285860"/>
            <a:ext cx="2071681" cy="248125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" name="TextBox 9"/>
          <p:cNvSpPr txBox="1"/>
          <p:nvPr/>
        </p:nvSpPr>
        <p:spPr>
          <a:xfrm>
            <a:off x="1714480" y="142852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Школьное экскурсионное бюро «Школа-тур»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проводит экскурсии </a:t>
            </a:r>
          </a:p>
          <a:p>
            <a:pPr algn="ctr"/>
            <a:endParaRPr lang="ru-RU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52"/>
            <a:ext cx="1062033" cy="77630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42910" y="857232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«Улицы Ангарского, названные в честь героев Сталинградской битвы »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0800000" flipV="1">
            <a:off x="142844" y="3613666"/>
            <a:ext cx="2214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Улица имени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маршала Рыбалко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929322" y="3223559"/>
            <a:ext cx="2928958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Улица </a:t>
            </a:r>
            <a:r>
              <a:rPr lang="ru-RU" b="1" dirty="0" err="1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Калеганова</a:t>
            </a:r>
            <a:endParaRPr lang="ru-RU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357158" y="6139267"/>
            <a:ext cx="41163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/>
            <a:r>
              <a:rPr lang="ru-RU" b="1" dirty="0" smtClean="0">
                <a:solidFill>
                  <a:prstClr val="black"/>
                </a:solidFill>
                <a:latin typeface="Times New Roman"/>
              </a:rPr>
              <a:t>Улица  Михаила  </a:t>
            </a:r>
            <a:r>
              <a:rPr lang="ru-RU" b="1" dirty="0" err="1" smtClean="0">
                <a:solidFill>
                  <a:prstClr val="black"/>
                </a:solidFill>
                <a:latin typeface="Times New Roman"/>
              </a:rPr>
              <a:t>Паникаха</a:t>
            </a:r>
            <a:endParaRPr lang="ru-RU" b="1" dirty="0">
              <a:solidFill>
                <a:prstClr val="black"/>
              </a:solidFill>
              <a:latin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32240" y="5830608"/>
            <a:ext cx="2411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Улица политрука Тимофеева</a:t>
            </a:r>
            <a:endParaRPr lang="ru-RU" dirty="0"/>
          </a:p>
        </p:txBody>
      </p:sp>
      <p:pic>
        <p:nvPicPr>
          <p:cNvPr id="1026" name="Picture 2" descr="C:\Users\Юзер\Desktop\Гаврилова\фото 9-х классов 2021\9 Б фото\IMG_95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1285860"/>
            <a:ext cx="2636549" cy="1977546"/>
          </a:xfrm>
          <a:prstGeom prst="rect">
            <a:avLst/>
          </a:prstGeom>
          <a:noFill/>
        </p:spPr>
      </p:pic>
      <p:pic>
        <p:nvPicPr>
          <p:cNvPr id="2050" name="Picture 2" descr="https://cdn-p.cian.site/images/62/639/121/1219362619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9218" y="5132390"/>
            <a:ext cx="2297229" cy="1410557"/>
          </a:xfrm>
          <a:prstGeom prst="rect">
            <a:avLst/>
          </a:prstGeom>
          <a:noFill/>
        </p:spPr>
      </p:pic>
      <p:pic>
        <p:nvPicPr>
          <p:cNvPr id="2052" name="Picture 4" descr="https://bazatut.ru/800x800/ef/f8/eff878b04aa0336408983d5e04aad5c1.jpeg"/>
          <p:cNvPicPr>
            <a:picLocks noChangeAspect="1" noChangeArrowheads="1"/>
          </p:cNvPicPr>
          <p:nvPr/>
        </p:nvPicPr>
        <p:blipFill>
          <a:blip r:embed="rId7" cstate="print"/>
          <a:srcRect t="10313"/>
          <a:stretch>
            <a:fillRect/>
          </a:stretch>
        </p:blipFill>
        <p:spPr bwMode="auto">
          <a:xfrm>
            <a:off x="6581976" y="3751306"/>
            <a:ext cx="2443392" cy="1786479"/>
          </a:xfrm>
          <a:prstGeom prst="rect">
            <a:avLst/>
          </a:prstGeom>
          <a:noFill/>
        </p:spPr>
      </p:pic>
      <p:pic>
        <p:nvPicPr>
          <p:cNvPr id="17" name="Рисунок 16" descr="https://avatars.mds.yandex.net/get-altay/4200646/2a00000176a19ddf30d9e53ff5db1390f81d/XXL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77" r="13652"/>
          <a:stretch/>
        </p:blipFill>
        <p:spPr bwMode="auto">
          <a:xfrm>
            <a:off x="2854931" y="3767113"/>
            <a:ext cx="1531243" cy="19210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Рисунок 17" descr="https://alsmirnova.ru/wp-content/uploads/2022/01/imgonline-com-ua-Compressed-rcR5V1DmXQdU-730x41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4509120"/>
            <a:ext cx="2725420" cy="1530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1675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https://sozvezdiye-vlg.ru/wp-content/uploads/2021/08/sch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1643050"/>
            <a:ext cx="2788806" cy="18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1802" y="3643314"/>
            <a:ext cx="2458804" cy="1639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14480" y="142852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Школьное экскурсионное бюро «Школа-тур»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проводит экскурсии </a:t>
            </a:r>
          </a:p>
          <a:p>
            <a:pPr algn="ctr"/>
            <a:endParaRPr lang="ru-RU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285728"/>
            <a:ext cx="1062033" cy="77630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643042" y="857232"/>
            <a:ext cx="71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Свежий взгляд на любимый дворик школы.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 Экскурсия по школьному двору.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1714488"/>
            <a:ext cx="1357322" cy="18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1785926"/>
            <a:ext cx="176532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4" y="4357694"/>
            <a:ext cx="1677007" cy="212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57818" y="5447123"/>
            <a:ext cx="1643074" cy="123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43834" y="2357430"/>
            <a:ext cx="130302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 descr="C:\Users\Admin\Desktop\ЗОЖ новое\книга зож т\фото трезвость\P90908-10083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786050" y="5500702"/>
            <a:ext cx="1619263" cy="1214447"/>
          </a:xfrm>
          <a:prstGeom prst="rect">
            <a:avLst/>
          </a:prstGeom>
          <a:noFill/>
        </p:spPr>
      </p:pic>
      <p:pic>
        <p:nvPicPr>
          <p:cNvPr id="1026" name="Picture 2" descr="C:\Users\Admin\Desktop\фото\Фото Лагерь 1\IMG_405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596" y="4786322"/>
            <a:ext cx="2000200" cy="1500198"/>
          </a:xfrm>
          <a:prstGeom prst="rect">
            <a:avLst/>
          </a:prstGeom>
          <a:noFill/>
        </p:spPr>
      </p:pic>
      <p:pic>
        <p:nvPicPr>
          <p:cNvPr id="1027" name="Picture 3" descr="C:\Users\Admin\Desktop\фото\Фото Лагерь 1\IMG_411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034" y="3286124"/>
            <a:ext cx="1643074" cy="1232345"/>
          </a:xfrm>
          <a:prstGeom prst="rect">
            <a:avLst/>
          </a:prstGeom>
          <a:noFill/>
        </p:spPr>
      </p:pic>
      <p:pic>
        <p:nvPicPr>
          <p:cNvPr id="1028" name="Picture 4" descr="C:\Users\Admin\Desktop\фото\Фото Лагерь 1\IMG_411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5857884" y="3690942"/>
            <a:ext cx="1143042" cy="15240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049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2474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80512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1"/>
            <a:ext cx="3528392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Цель </a:t>
            </a:r>
            <a:r>
              <a:rPr lang="ru-RU" sz="14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и задачи ШЭБ  «Школа-тур».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528734"/>
            <a:ext cx="5400600" cy="6410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05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Цель </a:t>
            </a: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-  формирование у обучающихся ценностного отношения к историческому прошлому и настоящему своей родной школы, своего края через экскурсионную деятельность</a:t>
            </a:r>
            <a:r>
              <a:rPr lang="ru-RU" sz="105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lvl="0" algn="ctr">
              <a:lnSpc>
                <a:spcPct val="115000"/>
              </a:lnSpc>
            </a:pPr>
            <a:r>
              <a:rPr lang="ru-RU" sz="105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05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Задачи:</a:t>
            </a:r>
            <a:endParaRPr lang="ru-RU" sz="105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105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Образовательные: </a:t>
            </a:r>
            <a:endParaRPr lang="ru-RU" sz="105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 indent="449580" algn="just">
              <a:lnSpc>
                <a:spcPct val="115000"/>
              </a:lnSpc>
            </a:pPr>
            <a:r>
              <a:rPr lang="ru-RU" sz="105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а) дополнить знания обучающихся новыми фактами о прошлом нашей Родины, региона, школы,  о многогранности  и богатствах отечественной культуры;  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49580" algn="just">
              <a:lnSpc>
                <a:spcPct val="115000"/>
              </a:lnSpc>
            </a:pPr>
            <a:r>
              <a:rPr lang="ru-RU" sz="105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б) совершенствовать умения в проведении экскурсии, развивать навыки ораторского искусства;   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49580" algn="just">
              <a:lnSpc>
                <a:spcPct val="115000"/>
              </a:lnSpc>
            </a:pPr>
            <a:r>
              <a:rPr lang="ru-RU" sz="105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в) создать представление об особенностях экскурсионного дела, </a:t>
            </a: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научить работать с различными источниками информации;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г) научить осуществлять   исследование и представлять его результаты в различных формах</a:t>
            </a:r>
            <a:r>
              <a:rPr lang="ru-RU" sz="105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</a:p>
          <a:p>
            <a:pPr lvl="0" algn="just">
              <a:lnSpc>
                <a:spcPct val="115000"/>
              </a:lnSpc>
            </a:pPr>
            <a:r>
              <a:rPr lang="ru-RU" sz="105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Развивающие:  </a:t>
            </a:r>
          </a:p>
          <a:p>
            <a:pPr lvl="0" indent="449580" algn="just">
              <a:lnSpc>
                <a:spcPct val="115000"/>
              </a:lnSpc>
            </a:pPr>
            <a:r>
              <a:rPr lang="ru-RU" sz="105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</a:t>
            </a:r>
            <a:r>
              <a:rPr lang="ru-RU" sz="105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) способствовать развитию у обучающихся исторического мышления,  способности рассматривать события и явления с точки зрения их принадлежности к конкретной исторической эпохе;                      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49580" algn="just">
              <a:lnSpc>
                <a:spcPct val="115000"/>
              </a:lnSpc>
            </a:pPr>
            <a:r>
              <a:rPr lang="ru-RU" sz="105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б) способствовать </a:t>
            </a: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развитию критического мышления и исследовательской культуры</a:t>
            </a:r>
            <a:r>
              <a:rPr lang="ru-RU" sz="105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49580" algn="just">
              <a:lnSpc>
                <a:spcPct val="115000"/>
              </a:lnSpc>
            </a:pPr>
            <a:r>
              <a:rPr lang="ru-RU" sz="105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в) формировать коммуникативные навыки через общение с интересными людьми посредством экскурсионной деятельности, </a:t>
            </a: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развитие эмоционально-чувственной сферы;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49580" algn="just">
              <a:lnSpc>
                <a:spcPct val="115000"/>
              </a:lnSpc>
            </a:pP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г)</a:t>
            </a:r>
            <a:r>
              <a:rPr lang="ru-RU" sz="1050" b="1" kern="50" dirty="0">
                <a:solidFill>
                  <a:prstClr val="black"/>
                </a:solidFill>
                <a:latin typeface="Times New Roman"/>
                <a:ea typeface="Lucida Sans Unicode"/>
                <a:cs typeface="Times New Roman"/>
              </a:rPr>
              <a:t> способствовать развитию мыслительных, творческих, коммуникативных способностей обучающихся</a:t>
            </a: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sz="1050" b="1" i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Воспитательные</a:t>
            </a:r>
            <a:r>
              <a:rPr lang="ru-RU" sz="105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</a:t>
            </a:r>
          </a:p>
          <a:p>
            <a:pPr lvl="0" algn="just">
              <a:lnSpc>
                <a:spcPct val="115000"/>
              </a:lnSpc>
            </a:pPr>
            <a:endParaRPr lang="ru-RU" sz="105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 lvl="0" indent="449580" algn="just">
              <a:lnSpc>
                <a:spcPct val="115000"/>
              </a:lnSpc>
            </a:pPr>
            <a:r>
              <a:rPr lang="ru-RU" sz="105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а) </a:t>
            </a: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содействовать воспитанию </a:t>
            </a:r>
            <a:r>
              <a:rPr lang="ru-RU" sz="105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уважительного отношения к традициям, историческому прошлому своего народа; 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49580" algn="just">
              <a:lnSpc>
                <a:spcPct val="115000"/>
              </a:lnSpc>
            </a:pPr>
            <a:r>
              <a:rPr lang="ru-RU" sz="105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б) </a:t>
            </a: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формировать личностное, эмоционально окрашенное отношение к историческим фактам, воспитать любовь и уважение к прошлому своей школы и своей страны;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49580" algn="just">
              <a:lnSpc>
                <a:spcPct val="115000"/>
              </a:lnSpc>
            </a:pP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в) формировать чувство ответственности за сохранение наследия прошлого;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 indent="449580" algn="just">
              <a:lnSpc>
                <a:spcPct val="115000"/>
              </a:lnSpc>
            </a:pPr>
            <a:r>
              <a:rPr lang="ru-RU" sz="1050" b="1" kern="50" dirty="0">
                <a:solidFill>
                  <a:prstClr val="black"/>
                </a:solidFill>
                <a:latin typeface="Times New Roman"/>
                <a:ea typeface="Lucida Sans Unicode"/>
                <a:cs typeface="Times New Roman"/>
              </a:rPr>
              <a:t>г) формировать активную жизненную позицию.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indent="450215" algn="just">
              <a:lnSpc>
                <a:spcPct val="115000"/>
              </a:lnSpc>
            </a:pPr>
            <a:endParaRPr lang="ru-RU" sz="105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5" name="Picture 2" descr="оформление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4" t="836" r="3365" b="16758"/>
          <a:stretch/>
        </p:blipFill>
        <p:spPr bwMode="auto">
          <a:xfrm>
            <a:off x="5783892" y="404664"/>
            <a:ext cx="3252603" cy="2994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VALERA\Desktop\IMG_089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3" y="3861048"/>
            <a:ext cx="3168351" cy="2592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6293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лайд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398" b="10716"/>
          <a:stretch>
            <a:fillRect/>
          </a:stretch>
        </p:blipFill>
        <p:spPr bwMode="auto">
          <a:xfrm>
            <a:off x="2428860" y="2071678"/>
            <a:ext cx="4364511" cy="435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857" y="188640"/>
            <a:ext cx="2209552" cy="294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Рисунок 1" descr="Описание: D:\Созвездие\ШКОЛА-ТУР2\ПРОСМОТР\от ани\IMG_847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449" y="3270031"/>
            <a:ext cx="2165077" cy="1517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5" descr="Описание: D:\Созвездие\ШКОЛА-ТУР2\ПРОСМОТР\от ани\IMG_84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866" y="4986859"/>
            <a:ext cx="2098242" cy="161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9" descr="Описание: D:\Созвездие\3Б 2016 2017\ФОТО\2 февраля\DSCN288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9363" y="500042"/>
            <a:ext cx="2120971" cy="1704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16" y="2571744"/>
            <a:ext cx="2124578" cy="15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2" descr="Описание: G:\DSC_015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7933" y="4581128"/>
            <a:ext cx="2243887" cy="18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14612" y="1500174"/>
            <a:ext cx="3786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Направления работы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142852"/>
            <a:ext cx="1062033" cy="77630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71736" y="857232"/>
            <a:ext cx="42148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Школьное экскурсионное бюро «Школа-тур»</a:t>
            </a:r>
          </a:p>
          <a:p>
            <a:pPr algn="ctr"/>
            <a:endParaRPr lang="ru-RU" b="1" dirty="0" smtClean="0">
              <a:solidFill>
                <a:srgbClr val="0070C0"/>
              </a:solidFill>
              <a:latin typeface="Arial Black" pitchFamily="34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</a:t>
            </a:r>
          </a:p>
          <a:p>
            <a:pPr algn="ctr"/>
            <a:endParaRPr lang="ru-RU" b="1" dirty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690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1" descr="Описание: C:\Users\User\Desktop\К ЧЕТВЕРГУ 1\функции ШЭ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168352" cy="2641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8520" y="2758210"/>
            <a:ext cx="3384376" cy="1207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050" b="1" dirty="0">
                <a:latin typeface="Times New Roman"/>
                <a:ea typeface="Calibri"/>
                <a:cs typeface="Times New Roman"/>
              </a:rPr>
              <a:t>Члены ШЭБ проводят экскурсии, встречи с интересными людьми, выполняют проектную и исследовательскую деятельность; занимаются созданием </a:t>
            </a:r>
            <a:r>
              <a:rPr lang="ru-RU" sz="1050" b="1" dirty="0" smtClean="0">
                <a:latin typeface="Times New Roman"/>
                <a:ea typeface="Calibri"/>
                <a:cs typeface="Times New Roman"/>
              </a:rPr>
              <a:t>видео презентаций</a:t>
            </a:r>
            <a:r>
              <a:rPr lang="ru-RU" sz="1050" b="1" dirty="0">
                <a:latin typeface="Times New Roman"/>
                <a:ea typeface="Calibri"/>
                <a:cs typeface="Times New Roman"/>
              </a:rPr>
              <a:t>, буклетов,  посещают музеи и достопримечательности города Волгограда</a:t>
            </a:r>
            <a:endParaRPr lang="ru-RU" sz="1050" b="1" dirty="0"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6632"/>
            <a:ext cx="3970348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188640"/>
            <a:ext cx="2160241" cy="2136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just">
              <a:lnSpc>
                <a:spcPct val="115000"/>
              </a:lnSpc>
            </a:pP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Экскурсионные проекты-маршруты реализуются для учащихся, родителей, сотрудников и  гостей школы.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457200" lvl="0" indent="450215" algn="just">
              <a:lnSpc>
                <a:spcPct val="115000"/>
              </a:lnSpc>
            </a:pP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Экскурсии школьного экскурсионного бюро различаются по форме проведения:</a:t>
            </a:r>
            <a:endParaRPr lang="ru-RU" sz="105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919" y="4149080"/>
            <a:ext cx="415016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2681536"/>
            <a:ext cx="5400601" cy="99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just">
              <a:lnSpc>
                <a:spcPct val="115000"/>
              </a:lnSpc>
            </a:pPr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Отличительными особенностями проектов-маршрутов является то, что они определяют широкий круг изучения краеведческих тем, предусматривают установление и выявление многообразных связей предметного мира, освоение методики исследовательской работы.</a:t>
            </a:r>
            <a:endParaRPr lang="ru-RU" sz="1050" b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lvl="0"/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</a:rPr>
              <a:t>         </a:t>
            </a:r>
            <a:r>
              <a:rPr lang="ru-RU" sz="1050" b="1" dirty="0" smtClean="0">
                <a:solidFill>
                  <a:prstClr val="black"/>
                </a:solidFill>
                <a:latin typeface="Times New Roman"/>
                <a:ea typeface="Calibri"/>
              </a:rPr>
              <a:t>     </a:t>
            </a:r>
            <a:endParaRPr lang="ru-RU" sz="105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7" y="3501008"/>
            <a:ext cx="3610308" cy="249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10800000" flipV="1">
            <a:off x="5364087" y="5942587"/>
            <a:ext cx="345638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Школьное экскурсионное бюро состоит из учащихся и педагогов - наставников для каждого проекта маршрута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661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Слайд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7" t="20594" r="67934" b="63748"/>
          <a:stretch>
            <a:fillRect/>
          </a:stretch>
        </p:blipFill>
        <p:spPr bwMode="auto">
          <a:xfrm>
            <a:off x="3571868" y="1357297"/>
            <a:ext cx="2428892" cy="188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Слайд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21" t="39607" r="3373" b="42499"/>
          <a:stretch>
            <a:fillRect/>
          </a:stretch>
        </p:blipFill>
        <p:spPr bwMode="auto">
          <a:xfrm>
            <a:off x="5143504" y="5143512"/>
            <a:ext cx="2143140" cy="158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Слайд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7" t="60857" r="66397" b="22367"/>
          <a:stretch>
            <a:fillRect/>
          </a:stretch>
        </p:blipFill>
        <p:spPr bwMode="auto">
          <a:xfrm>
            <a:off x="6500827" y="1372338"/>
            <a:ext cx="2147902" cy="169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Слайд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21" t="80987" r="3373" b="2237"/>
          <a:stretch>
            <a:fillRect/>
          </a:stretch>
        </p:blipFill>
        <p:spPr bwMode="auto">
          <a:xfrm>
            <a:off x="500034" y="1285860"/>
            <a:ext cx="2071702" cy="1635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Слайд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9" t="40725" r="66397" b="42499"/>
          <a:stretch>
            <a:fillRect/>
          </a:stretch>
        </p:blipFill>
        <p:spPr bwMode="auto">
          <a:xfrm>
            <a:off x="214282" y="3071810"/>
            <a:ext cx="2622562" cy="196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Слайд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7" t="80988" r="66397" b="3355"/>
          <a:stretch>
            <a:fillRect/>
          </a:stretch>
        </p:blipFill>
        <p:spPr bwMode="auto">
          <a:xfrm>
            <a:off x="2357421" y="5143512"/>
            <a:ext cx="2194167" cy="161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Слайд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21" t="60856" r="3373" b="22368"/>
          <a:stretch>
            <a:fillRect/>
          </a:stretch>
        </p:blipFill>
        <p:spPr bwMode="auto">
          <a:xfrm>
            <a:off x="6357950" y="3244765"/>
            <a:ext cx="2314591" cy="1827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Слайд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21" t="20594" r="3373" b="63748"/>
          <a:stretch>
            <a:fillRect/>
          </a:stretch>
        </p:blipFill>
        <p:spPr bwMode="auto">
          <a:xfrm>
            <a:off x="3643306" y="3429000"/>
            <a:ext cx="2071702" cy="152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000232" y="214290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Школьное экскурсионное бюро «Школа-тур»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проводит экскурсии </a:t>
            </a:r>
          </a:p>
          <a:p>
            <a:pPr algn="ctr"/>
            <a:endParaRPr lang="ru-RU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71736" y="785794"/>
            <a:ext cx="5465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«Люби и знай каждый уголок школы »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14290"/>
            <a:ext cx="1062033" cy="7763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2719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5" t="5049" r="6741" b="9827"/>
          <a:stretch>
            <a:fillRect/>
          </a:stretch>
        </p:blipFill>
        <p:spPr bwMode="auto">
          <a:xfrm>
            <a:off x="3428992" y="1428736"/>
            <a:ext cx="2214578" cy="151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32289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C:\Users\VALERA\Desktop\20171011_13060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95" r="2248" b="12274"/>
          <a:stretch/>
        </p:blipFill>
        <p:spPr bwMode="auto">
          <a:xfrm>
            <a:off x="3357554" y="5000636"/>
            <a:ext cx="2286016" cy="1643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6738" y="3143248"/>
            <a:ext cx="2260202" cy="164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000232" y="214290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Школьное экскурсионное бюро «Школа-тур»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проводит экскурсии </a:t>
            </a:r>
          </a:p>
          <a:p>
            <a:pPr algn="ctr"/>
            <a:endParaRPr lang="ru-RU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42852"/>
            <a:ext cx="1276347" cy="99059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2571736" y="785794"/>
            <a:ext cx="5023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«Листая страницы истории школы»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6" name="Рисунок 1" descr="Описание: D:\Созвездие\ШКОЛА-ТУР2\01. Старый интернат\Выпуск 64\Предположительно 1959 г..jpg"/>
          <p:cNvPicPr>
            <a:picLocks noChangeAspect="1" noChangeArrowheads="1"/>
          </p:cNvPicPr>
          <p:nvPr/>
        </p:nvPicPr>
        <p:blipFill>
          <a:blip r:embed="rId6" cstate="print"/>
          <a:srcRect l="2524" t="8783" r="11830" b="14476"/>
          <a:stretch>
            <a:fillRect/>
          </a:stretch>
        </p:blipFill>
        <p:spPr bwMode="auto">
          <a:xfrm>
            <a:off x="3357554" y="3214686"/>
            <a:ext cx="2378567" cy="143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Admin\Desktop\Наше бюро\фото шэб\история школы\20171011_1259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3143248"/>
            <a:ext cx="2323978" cy="1742983"/>
          </a:xfrm>
          <a:prstGeom prst="rect">
            <a:avLst/>
          </a:prstGeom>
          <a:noFill/>
        </p:spPr>
      </p:pic>
      <p:pic>
        <p:nvPicPr>
          <p:cNvPr id="1028" name="Рисунок 1" descr="Описание: C:\Users\Эвелина\Desktop\ЛЕТОПИСЬ\архив\учёба\сочинение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50" y="1428736"/>
            <a:ext cx="2296461" cy="156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C:\Users\Admin\Desktop\Наше бюро\фото шэб\история школы\20171016_14073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034" y="5000636"/>
            <a:ext cx="2190764" cy="1643074"/>
          </a:xfrm>
          <a:prstGeom prst="rect">
            <a:avLst/>
          </a:prstGeom>
          <a:noFill/>
        </p:spPr>
      </p:pic>
      <p:pic>
        <p:nvPicPr>
          <p:cNvPr id="1030" name="Рисунок 27" descr="Описание: D:\Созвездие\ШКОЛА-ТУР1\02. Сколиозный интернат\60-70-е годы\Музей\Музей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472" y="1500174"/>
            <a:ext cx="2158263" cy="136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 descr="C:\Users\Admin\Desktop\Наше бюро\фото шэб\история школы\20171013_1558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flipH="1">
            <a:off x="6357950" y="5072074"/>
            <a:ext cx="2214578" cy="16609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3830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Слайд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9" t="49198" r="12697" b="14219"/>
          <a:stretch>
            <a:fillRect/>
          </a:stretch>
        </p:blipFill>
        <p:spPr bwMode="auto">
          <a:xfrm>
            <a:off x="2786050" y="1714488"/>
            <a:ext cx="3286148" cy="271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35"/>
          <a:stretch>
            <a:fillRect/>
          </a:stretch>
        </p:blipFill>
        <p:spPr bwMode="auto">
          <a:xfrm>
            <a:off x="6292725" y="1096113"/>
            <a:ext cx="2715534" cy="1915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2500298" y="4643446"/>
            <a:ext cx="3714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История создания и открытия памятника</a:t>
            </a:r>
            <a:endParaRPr lang="ru-RU" sz="1200" dirty="0"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Тимуру Фрунзе.</a:t>
            </a:r>
            <a:endParaRPr lang="ru-RU" sz="1200" dirty="0"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200" dirty="0">
                <a:latin typeface="Times New Roman"/>
                <a:ea typeface="Calibri"/>
                <a:cs typeface="Times New Roman"/>
              </a:rPr>
              <a:t> </a:t>
            </a:r>
            <a:r>
              <a:rPr lang="ru-RU" sz="1200" dirty="0" smtClean="0">
                <a:latin typeface="Times New Roman"/>
                <a:ea typeface="Calibri"/>
              </a:rPr>
              <a:t> </a:t>
            </a:r>
            <a:r>
              <a:rPr lang="ru-RU" sz="1200" b="1" dirty="0">
                <a:latin typeface="Times New Roman"/>
                <a:ea typeface="Calibri"/>
              </a:rPr>
              <a:t>На торжественной линейке 1964-1965 учебного года было решено, что пионерская дружина, комсомольцы и октябрята будут бороться за присвоение школе-интернату имени Тимура Фрунзе. Собирать металлолом, макулатуру, работать на предприятиях, а когда денег наберется достаточно, во  дворе школы воздвигнуть памятник Тимуру Фрунзе</a:t>
            </a:r>
            <a:endParaRPr lang="ru-RU" sz="12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92" b="1814"/>
          <a:stretch/>
        </p:blipFill>
        <p:spPr bwMode="auto">
          <a:xfrm>
            <a:off x="6357950" y="3143248"/>
            <a:ext cx="2646363" cy="172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207" y="3214686"/>
            <a:ext cx="2127696" cy="1593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433" y="5143512"/>
            <a:ext cx="2127932" cy="152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01"/>
          <a:stretch/>
        </p:blipFill>
        <p:spPr bwMode="auto">
          <a:xfrm>
            <a:off x="6357950" y="4929198"/>
            <a:ext cx="2571051" cy="1756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1276347" cy="99059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714480" y="0"/>
            <a:ext cx="642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Школьное экскурсионное бюро «Школа-тур»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проводит экскурсии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00299" y="500042"/>
            <a:ext cx="38576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 Память сильнее времени».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 памятнику героя Советского Союза Т.Фрунзе  во дворе школы.»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5" name="Picture 8" descr="C:\Users\Admin\Desktop\фото большая перемена\IMG_20170203_1423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736"/>
            <a:ext cx="2540018" cy="142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5285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643834" y="5000636"/>
            <a:ext cx="319677" cy="829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/>
            <a:endParaRPr lang="ru-RU" sz="1200" dirty="0">
              <a:solidFill>
                <a:prstClr val="black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    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12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14480" y="142852"/>
            <a:ext cx="6500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Школьное экскурсионное бюро «Школа-тур»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проводит экскурсии </a:t>
            </a:r>
          </a:p>
          <a:p>
            <a:pPr algn="ctr"/>
            <a:endParaRPr lang="ru-RU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52"/>
            <a:ext cx="1062033" cy="77630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642910" y="857232"/>
            <a:ext cx="814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</a:rPr>
              <a:t>« </a:t>
            </a:r>
            <a:r>
              <a:rPr lang="ru-RU" b="1" dirty="0">
                <a:solidFill>
                  <a:srgbClr val="C00000"/>
                </a:solidFill>
              </a:rPr>
              <a:t>Память сильнее </a:t>
            </a:r>
            <a:r>
              <a:rPr lang="ru-RU" b="1" dirty="0" smtClean="0">
                <a:solidFill>
                  <a:srgbClr val="C00000"/>
                </a:solidFill>
              </a:rPr>
              <a:t>времени.</a:t>
            </a:r>
            <a:r>
              <a:rPr lang="ru-RU" sz="2000" b="1" dirty="0" smtClean="0">
                <a:solidFill>
                  <a:srgbClr val="C00000"/>
                </a:solidFill>
              </a:rPr>
              <a:t>»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12160" y="1257343"/>
            <a:ext cx="2846120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Конкурс рисунков «Последний бой Тимура Фрунзе</a:t>
            </a:r>
            <a:endParaRPr lang="ru-RU" b="1" dirty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10800000" flipV="1">
            <a:off x="-252536" y="6101467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ru-RU" b="1" dirty="0" smtClean="0">
                <a:solidFill>
                  <a:prstClr val="black"/>
                </a:solidFill>
                <a:latin typeface="Times New Roman"/>
              </a:rPr>
              <a:t>Библиотечный урок   «Биография Тимура Фрунзе»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143636" y="5157192"/>
            <a:ext cx="30003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Изучаем в библиотеке  самолет, на котором летал Тимур Фрунзе.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8" name="Рисунок 17" descr="C:\Users\VALERA\Desktop\IMG-edd84001c8c194ebff0314627c2ee0b8-V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7" t="9829" b="24573"/>
          <a:stretch/>
        </p:blipFill>
        <p:spPr bwMode="auto">
          <a:xfrm>
            <a:off x="222201" y="1285951"/>
            <a:ext cx="5489376" cy="25527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9" name="Рисунок 1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17" r="18846"/>
          <a:stretch/>
        </p:blipFill>
        <p:spPr bwMode="auto">
          <a:xfrm>
            <a:off x="6143636" y="2503516"/>
            <a:ext cx="2888327" cy="2531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46"/>
          <a:stretch/>
        </p:blipFill>
        <p:spPr bwMode="auto">
          <a:xfrm>
            <a:off x="208137" y="4006607"/>
            <a:ext cx="2373422" cy="20739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48"/>
          <a:stretch/>
        </p:blipFill>
        <p:spPr bwMode="auto">
          <a:xfrm>
            <a:off x="3582353" y="4005064"/>
            <a:ext cx="2265045" cy="262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57933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5143512"/>
            <a:ext cx="2168911" cy="155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98" t="22702" r="18974" b="10612"/>
          <a:stretch>
            <a:fillRect/>
          </a:stretch>
        </p:blipFill>
        <p:spPr bwMode="auto">
          <a:xfrm>
            <a:off x="4572000" y="3500438"/>
            <a:ext cx="1062450" cy="166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36" t="15430" r="25825" b="59109"/>
          <a:stretch>
            <a:fillRect/>
          </a:stretch>
        </p:blipFill>
        <p:spPr bwMode="auto">
          <a:xfrm>
            <a:off x="4286248" y="1785926"/>
            <a:ext cx="1905013" cy="157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1571612"/>
            <a:ext cx="2071702" cy="1553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Admin\Desktop\фото\Фото Лагерь 1\IMG_40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1785926"/>
            <a:ext cx="2095416" cy="157161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785786" y="214290"/>
            <a:ext cx="6786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Школьное экскурсионное бюро «Школа-тур»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</a:rPr>
              <a:t> проводит экскурсии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4283" y="785794"/>
            <a:ext cx="29289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« По страницам стендов информационного  зала»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1" name="Picture 8" descr="https://obraz.volgograd.ru/folder_5/folder_1/folder_2/folder_3/folder_2/folder_3/folder_3/folder_24/files/azbukabez-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0" y="3214686"/>
            <a:ext cx="1395073" cy="185893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286248" y="857233"/>
            <a:ext cx="4357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«Изучаем маршрут безопасного пребывания в школу общественным транспортом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Admin\Desktop\фото\Фото Лагерь 1\IMG_39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36" y="3500438"/>
            <a:ext cx="1913304" cy="1435024"/>
          </a:xfrm>
          <a:prstGeom prst="rect">
            <a:avLst/>
          </a:prstGeom>
          <a:noFill/>
        </p:spPr>
      </p:pic>
      <p:pic>
        <p:nvPicPr>
          <p:cNvPr id="2051" name="Picture 3" descr="C:\Users\Admin\Desktop\фото\смена сайт\IMG_40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6578" y="5143512"/>
            <a:ext cx="2000168" cy="1500174"/>
          </a:xfrm>
          <a:prstGeom prst="rect">
            <a:avLst/>
          </a:prstGeom>
          <a:noFill/>
        </p:spPr>
      </p:pic>
      <p:pic>
        <p:nvPicPr>
          <p:cNvPr id="15" name="Рисунок 14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0"/>
            <a:ext cx="1062033" cy="776308"/>
          </a:xfrm>
          <a:prstGeom prst="rect">
            <a:avLst/>
          </a:prstGeom>
          <a:noFill/>
        </p:spPr>
      </p:pic>
      <p:pic>
        <p:nvPicPr>
          <p:cNvPr id="2052" name="Picture 4" descr="C:\Users\Admin\Desktop\школьные отчеты и дела\красный, желтый зеленый\IMG_269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57686" y="5286388"/>
            <a:ext cx="1813881" cy="1360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56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</TotalTime>
  <Words>569</Words>
  <Application>Microsoft Office PowerPoint</Application>
  <PresentationFormat>Экран (4:3)</PresentationFormat>
  <Paragraphs>102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VALERA</dc:creator>
  <cp:lastModifiedBy>Admin</cp:lastModifiedBy>
  <cp:revision>73</cp:revision>
  <dcterms:created xsi:type="dcterms:W3CDTF">2022-02-22T05:30:29Z</dcterms:created>
  <dcterms:modified xsi:type="dcterms:W3CDTF">2022-11-17T11:34:58Z</dcterms:modified>
</cp:coreProperties>
</file>